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koto" charset="1" panose="00000000000000000000"/>
      <p:regular r:id="rId18"/>
    </p:embeddedFont>
    <p:embeddedFont>
      <p:font typeface="Sniglet" charset="1" panose="0407050503010002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72.png" Type="http://schemas.openxmlformats.org/officeDocument/2006/relationships/image"/><Relationship Id="rId3" Target="../media/image7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7.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5.jpe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4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png" Type="http://schemas.openxmlformats.org/officeDocument/2006/relationships/image"/><Relationship Id="rId12" Target="../media/image55.png" Type="http://schemas.openxmlformats.org/officeDocument/2006/relationships/image"/><Relationship Id="rId13" Target="../media/image56.png" Type="http://schemas.openxmlformats.org/officeDocument/2006/relationships/image"/><Relationship Id="rId14" Target="../media/image57.png" Type="http://schemas.openxmlformats.org/officeDocument/2006/relationships/image"/><Relationship Id="rId15" Target="../media/image58.png" Type="http://schemas.openxmlformats.org/officeDocument/2006/relationships/image"/><Relationship Id="rId16" Target="../media/image59.png" Type="http://schemas.openxmlformats.org/officeDocument/2006/relationships/image"/><Relationship Id="rId17" Target="../media/image60.svg" Type="http://schemas.openxmlformats.org/officeDocument/2006/relationships/image"/><Relationship Id="rId18" Target="../media/image61.png" Type="http://schemas.openxmlformats.org/officeDocument/2006/relationships/image"/><Relationship Id="rId19" Target="../media/image62.svg" Type="http://schemas.openxmlformats.org/officeDocument/2006/relationships/image"/><Relationship Id="rId2" Target="../media/image7.png" Type="http://schemas.openxmlformats.org/officeDocument/2006/relationships/image"/><Relationship Id="rId20" Target="../media/image63.png" Type="http://schemas.openxmlformats.org/officeDocument/2006/relationships/image"/><Relationship Id="rId21" Target="../media/image64.png" Type="http://schemas.openxmlformats.org/officeDocument/2006/relationships/image"/><Relationship Id="rId22" Target="../media/image65.png" Type="http://schemas.openxmlformats.org/officeDocument/2006/relationships/image"/><Relationship Id="rId23" Target="../media/image66.png" Type="http://schemas.openxmlformats.org/officeDocument/2006/relationships/image"/><Relationship Id="rId24" Target="../media/image67.png" Type="http://schemas.openxmlformats.org/officeDocument/2006/relationships/image"/><Relationship Id="rId25" Target="../media/image68.png" Type="http://schemas.openxmlformats.org/officeDocument/2006/relationships/image"/><Relationship Id="rId26" Target="../media/image69.png" Type="http://schemas.openxmlformats.org/officeDocument/2006/relationships/image"/><Relationship Id="rId27" Target="../media/image70.png" Type="http://schemas.openxmlformats.org/officeDocument/2006/relationships/image"/><Relationship Id="rId3" Target="../media/image8.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TextBox 2" id="2"/>
          <p:cNvSpPr txBox="true"/>
          <p:nvPr/>
        </p:nvSpPr>
        <p:spPr>
          <a:xfrm rot="0">
            <a:off x="1028700" y="2673847"/>
            <a:ext cx="15826460" cy="4219829"/>
          </a:xfrm>
          <a:prstGeom prst="rect">
            <a:avLst/>
          </a:prstGeom>
        </p:spPr>
        <p:txBody>
          <a:bodyPr anchor="t" rtlCol="false" tIns="0" lIns="0" bIns="0" rIns="0">
            <a:spAutoFit/>
          </a:bodyPr>
          <a:lstStyle/>
          <a:p>
            <a:pPr algn="l" marL="0" indent="0" lvl="0">
              <a:lnSpc>
                <a:spcPts val="16768"/>
              </a:lnSpc>
            </a:pPr>
            <a:r>
              <a:rPr lang="en-US" sz="13100" spc="-1624">
                <a:solidFill>
                  <a:srgbClr val="05061C"/>
                </a:solidFill>
                <a:latin typeface="Mokoto"/>
                <a:ea typeface="Mokoto"/>
                <a:cs typeface="Mokoto"/>
                <a:sym typeface="Mokoto"/>
              </a:rPr>
              <a:t>SELECTION SORT</a:t>
            </a:r>
          </a:p>
        </p:txBody>
      </p:sp>
      <p:sp>
        <p:nvSpPr>
          <p:cNvPr name="TextBox 3" id="3"/>
          <p:cNvSpPr txBox="true"/>
          <p:nvPr/>
        </p:nvSpPr>
        <p:spPr>
          <a:xfrm rot="0">
            <a:off x="1208857" y="1484854"/>
            <a:ext cx="10569348" cy="478630"/>
          </a:xfrm>
          <a:prstGeom prst="rect">
            <a:avLst/>
          </a:prstGeom>
        </p:spPr>
        <p:txBody>
          <a:bodyPr anchor="t" rtlCol="false" tIns="0" lIns="0" bIns="0" rIns="0">
            <a:spAutoFit/>
          </a:bodyPr>
          <a:lstStyle/>
          <a:p>
            <a:pPr algn="l" marL="0" indent="0" lvl="0">
              <a:lnSpc>
                <a:spcPts val="3913"/>
              </a:lnSpc>
            </a:pPr>
            <a:r>
              <a:rPr lang="en-US" sz="2942">
                <a:solidFill>
                  <a:srgbClr val="FBFEFE"/>
                </a:solidFill>
                <a:latin typeface="Sniglet"/>
                <a:ea typeface="Sniglet"/>
                <a:cs typeface="Sniglet"/>
                <a:sym typeface="Sniglet"/>
              </a:rPr>
              <a:t>Ordenamiento por Selección:</a:t>
            </a:r>
          </a:p>
        </p:txBody>
      </p:sp>
      <p:sp>
        <p:nvSpPr>
          <p:cNvPr name="Freeform 4" id="4"/>
          <p:cNvSpPr/>
          <p:nvPr/>
        </p:nvSpPr>
        <p:spPr>
          <a:xfrm flipH="false" flipV="false" rot="5400000">
            <a:off x="11284087" y="-1406260"/>
            <a:ext cx="2525072" cy="3773885"/>
          </a:xfrm>
          <a:custGeom>
            <a:avLst/>
            <a:gdLst/>
            <a:ahLst/>
            <a:cxnLst/>
            <a:rect r="r" b="b" t="t" l="l"/>
            <a:pathLst>
              <a:path h="3773885" w="2525072">
                <a:moveTo>
                  <a:pt x="0" y="0"/>
                </a:moveTo>
                <a:lnTo>
                  <a:pt x="2525072" y="0"/>
                </a:lnTo>
                <a:lnTo>
                  <a:pt x="2525072" y="3773885"/>
                </a:lnTo>
                <a:lnTo>
                  <a:pt x="0" y="37738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9992" y="7364372"/>
            <a:ext cx="9453842" cy="3919047"/>
          </a:xfrm>
          <a:custGeom>
            <a:avLst/>
            <a:gdLst/>
            <a:ahLst/>
            <a:cxnLst/>
            <a:rect r="r" b="b" t="t" l="l"/>
            <a:pathLst>
              <a:path h="3919047" w="9453842">
                <a:moveTo>
                  <a:pt x="0" y="0"/>
                </a:moveTo>
                <a:lnTo>
                  <a:pt x="9453842" y="0"/>
                </a:lnTo>
                <a:lnTo>
                  <a:pt x="9453842" y="3919048"/>
                </a:lnTo>
                <a:lnTo>
                  <a:pt x="0" y="3919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8592438" y="1427933"/>
            <a:ext cx="956758" cy="5979735"/>
          </a:xfrm>
          <a:custGeom>
            <a:avLst/>
            <a:gdLst/>
            <a:ahLst/>
            <a:cxnLst/>
            <a:rect r="r" b="b" t="t" l="l"/>
            <a:pathLst>
              <a:path h="5979735" w="956758">
                <a:moveTo>
                  <a:pt x="0" y="0"/>
                </a:moveTo>
                <a:lnTo>
                  <a:pt x="956758" y="0"/>
                </a:lnTo>
                <a:lnTo>
                  <a:pt x="956758" y="5979735"/>
                </a:lnTo>
                <a:lnTo>
                  <a:pt x="0" y="59797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139840" y="-873347"/>
            <a:ext cx="4133590" cy="4133590"/>
          </a:xfrm>
          <a:custGeom>
            <a:avLst/>
            <a:gdLst/>
            <a:ahLst/>
            <a:cxnLst/>
            <a:rect r="r" b="b" t="t" l="l"/>
            <a:pathLst>
              <a:path h="4133590" w="4133590">
                <a:moveTo>
                  <a:pt x="0" y="0"/>
                </a:moveTo>
                <a:lnTo>
                  <a:pt x="4133590" y="0"/>
                </a:lnTo>
                <a:lnTo>
                  <a:pt x="4133590" y="4133590"/>
                </a:lnTo>
                <a:lnTo>
                  <a:pt x="0" y="4133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18843977" y="3014944"/>
            <a:ext cx="858907" cy="5979735"/>
          </a:xfrm>
          <a:custGeom>
            <a:avLst/>
            <a:gdLst/>
            <a:ahLst/>
            <a:cxnLst/>
            <a:rect r="r" b="b" t="t" l="l"/>
            <a:pathLst>
              <a:path h="5979735" w="858907">
                <a:moveTo>
                  <a:pt x="0" y="0"/>
                </a:moveTo>
                <a:lnTo>
                  <a:pt x="858907" y="0"/>
                </a:lnTo>
                <a:lnTo>
                  <a:pt x="858907" y="5979736"/>
                </a:lnTo>
                <a:lnTo>
                  <a:pt x="0" y="59797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5278832" y="7229853"/>
            <a:ext cx="2487716" cy="5105388"/>
          </a:xfrm>
          <a:custGeom>
            <a:avLst/>
            <a:gdLst/>
            <a:ahLst/>
            <a:cxnLst/>
            <a:rect r="r" b="b" t="t" l="l"/>
            <a:pathLst>
              <a:path h="5105388" w="2487716">
                <a:moveTo>
                  <a:pt x="0" y="0"/>
                </a:moveTo>
                <a:lnTo>
                  <a:pt x="2487716" y="0"/>
                </a:lnTo>
                <a:lnTo>
                  <a:pt x="2487716" y="5105388"/>
                </a:lnTo>
                <a:lnTo>
                  <a:pt x="0" y="51053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9022975" y="7229853"/>
            <a:ext cx="2633170" cy="3368008"/>
          </a:xfrm>
          <a:custGeom>
            <a:avLst/>
            <a:gdLst/>
            <a:ahLst/>
            <a:cxnLst/>
            <a:rect r="r" b="b" t="t" l="l"/>
            <a:pathLst>
              <a:path h="3368008" w="2633170">
                <a:moveTo>
                  <a:pt x="0" y="0"/>
                </a:moveTo>
                <a:lnTo>
                  <a:pt x="2633171" y="0"/>
                </a:lnTo>
                <a:lnTo>
                  <a:pt x="2633171" y="3368009"/>
                </a:lnTo>
                <a:lnTo>
                  <a:pt x="0" y="33680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2051031" y="7364372"/>
            <a:ext cx="2608676" cy="3368008"/>
          </a:xfrm>
          <a:custGeom>
            <a:avLst/>
            <a:gdLst/>
            <a:ahLst/>
            <a:cxnLst/>
            <a:rect r="r" b="b" t="t" l="l"/>
            <a:pathLst>
              <a:path h="3368008" w="2608676">
                <a:moveTo>
                  <a:pt x="0" y="0"/>
                </a:moveTo>
                <a:lnTo>
                  <a:pt x="2608676" y="0"/>
                </a:lnTo>
                <a:lnTo>
                  <a:pt x="2608676" y="3368009"/>
                </a:lnTo>
                <a:lnTo>
                  <a:pt x="0" y="33680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2" id="12"/>
          <p:cNvSpPr txBox="true"/>
          <p:nvPr/>
        </p:nvSpPr>
        <p:spPr>
          <a:xfrm rot="0">
            <a:off x="12481874" y="6751224"/>
            <a:ext cx="10569348" cy="478630"/>
          </a:xfrm>
          <a:prstGeom prst="rect">
            <a:avLst/>
          </a:prstGeom>
        </p:spPr>
        <p:txBody>
          <a:bodyPr anchor="t" rtlCol="false" tIns="0" lIns="0" bIns="0" rIns="0">
            <a:spAutoFit/>
          </a:bodyPr>
          <a:lstStyle/>
          <a:p>
            <a:pPr algn="l" marL="0" indent="0" lvl="0">
              <a:lnSpc>
                <a:spcPts val="3913"/>
              </a:lnSpc>
            </a:pPr>
            <a:r>
              <a:rPr lang="en-US" sz="2942">
                <a:solidFill>
                  <a:srgbClr val="FBFEFE"/>
                </a:solidFill>
                <a:latin typeface="Sniglet"/>
                <a:ea typeface="Sniglet"/>
                <a:cs typeface="Sniglet"/>
                <a:sym typeface="Sniglet"/>
              </a:rPr>
              <a:t>Equipo 04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TextBox 2" id="2"/>
          <p:cNvSpPr txBox="true"/>
          <p:nvPr/>
        </p:nvSpPr>
        <p:spPr>
          <a:xfrm rot="0">
            <a:off x="1475995" y="1009650"/>
            <a:ext cx="9001599" cy="2593848"/>
          </a:xfrm>
          <a:prstGeom prst="rect">
            <a:avLst/>
          </a:prstGeom>
        </p:spPr>
        <p:txBody>
          <a:bodyPr anchor="t" rtlCol="false" tIns="0" lIns="0" bIns="0" rIns="0">
            <a:spAutoFit/>
          </a:bodyPr>
          <a:lstStyle/>
          <a:p>
            <a:pPr algn="l">
              <a:lnSpc>
                <a:spcPts val="5166"/>
              </a:lnSpc>
            </a:pPr>
            <a:r>
              <a:rPr lang="en-US" sz="4200" spc="-92">
                <a:solidFill>
                  <a:srgbClr val="05061C"/>
                </a:solidFill>
                <a:latin typeface="Mokoto"/>
                <a:ea typeface="Mokoto"/>
                <a:cs typeface="Mokoto"/>
                <a:sym typeface="Mokoto"/>
              </a:rPr>
              <a:t>Casos de uso y aplicaciones prácticas </a:t>
            </a:r>
          </a:p>
          <a:p>
            <a:pPr algn="l" marL="0" indent="0" lvl="0">
              <a:lnSpc>
                <a:spcPts val="5166"/>
              </a:lnSpc>
            </a:pPr>
          </a:p>
        </p:txBody>
      </p:sp>
      <p:sp>
        <p:nvSpPr>
          <p:cNvPr name="Freeform 3" id="3"/>
          <p:cNvSpPr/>
          <p:nvPr/>
        </p:nvSpPr>
        <p:spPr>
          <a:xfrm flipH="false" flipV="false" rot="0">
            <a:off x="10722874" y="1281812"/>
            <a:ext cx="3681087" cy="4708368"/>
          </a:xfrm>
          <a:custGeom>
            <a:avLst/>
            <a:gdLst/>
            <a:ahLst/>
            <a:cxnLst/>
            <a:rect r="r" b="b" t="t" l="l"/>
            <a:pathLst>
              <a:path h="4708368" w="3681087">
                <a:moveTo>
                  <a:pt x="0" y="0"/>
                </a:moveTo>
                <a:lnTo>
                  <a:pt x="3681088" y="0"/>
                </a:lnTo>
                <a:lnTo>
                  <a:pt x="3681088" y="4708368"/>
                </a:lnTo>
                <a:lnTo>
                  <a:pt x="0" y="4708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722874" y="6590151"/>
            <a:ext cx="6339789" cy="2628131"/>
          </a:xfrm>
          <a:custGeom>
            <a:avLst/>
            <a:gdLst/>
            <a:ahLst/>
            <a:cxnLst/>
            <a:rect r="r" b="b" t="t" l="l"/>
            <a:pathLst>
              <a:path h="2628131" w="6339789">
                <a:moveTo>
                  <a:pt x="0" y="0"/>
                </a:moveTo>
                <a:lnTo>
                  <a:pt x="6339789" y="0"/>
                </a:lnTo>
                <a:lnTo>
                  <a:pt x="6339789" y="2628130"/>
                </a:lnTo>
                <a:lnTo>
                  <a:pt x="0" y="26281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514395" y="1334524"/>
            <a:ext cx="744905" cy="4655656"/>
          </a:xfrm>
          <a:custGeom>
            <a:avLst/>
            <a:gdLst/>
            <a:ahLst/>
            <a:cxnLst/>
            <a:rect r="r" b="b" t="t" l="l"/>
            <a:pathLst>
              <a:path h="4655656" w="744905">
                <a:moveTo>
                  <a:pt x="0" y="0"/>
                </a:moveTo>
                <a:lnTo>
                  <a:pt x="744905" y="0"/>
                </a:lnTo>
                <a:lnTo>
                  <a:pt x="744905" y="4655656"/>
                </a:lnTo>
                <a:lnTo>
                  <a:pt x="0" y="46556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249391" y="1334524"/>
            <a:ext cx="668721" cy="4655656"/>
          </a:xfrm>
          <a:custGeom>
            <a:avLst/>
            <a:gdLst/>
            <a:ahLst/>
            <a:cxnLst/>
            <a:rect r="r" b="b" t="t" l="l"/>
            <a:pathLst>
              <a:path h="4655656" w="668721">
                <a:moveTo>
                  <a:pt x="0" y="0"/>
                </a:moveTo>
                <a:lnTo>
                  <a:pt x="668722" y="0"/>
                </a:lnTo>
                <a:lnTo>
                  <a:pt x="668722" y="4655656"/>
                </a:lnTo>
                <a:lnTo>
                  <a:pt x="0" y="46556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475995" y="3162103"/>
            <a:ext cx="9024511" cy="6779895"/>
          </a:xfrm>
          <a:prstGeom prst="rect">
            <a:avLst/>
          </a:prstGeom>
        </p:spPr>
        <p:txBody>
          <a:bodyPr anchor="t" rtlCol="false" tIns="0" lIns="0" bIns="0" rIns="0">
            <a:spAutoFit/>
          </a:bodyPr>
          <a:lstStyle/>
          <a:p>
            <a:pPr algn="l">
              <a:lnSpc>
                <a:spcPts val="4199"/>
              </a:lnSpc>
            </a:pPr>
            <a:r>
              <a:rPr lang="en-US" sz="2799">
                <a:solidFill>
                  <a:srgbClr val="05061C"/>
                </a:solidFill>
                <a:latin typeface="Sniglet"/>
                <a:ea typeface="Sniglet"/>
                <a:cs typeface="Sniglet"/>
                <a:sym typeface="Sniglet"/>
              </a:rPr>
              <a:t>El</a:t>
            </a:r>
            <a:r>
              <a:rPr lang="en-US" sz="2799">
                <a:solidFill>
                  <a:srgbClr val="05061C"/>
                </a:solidFill>
                <a:latin typeface="Sniglet"/>
                <a:ea typeface="Sniglet"/>
                <a:cs typeface="Sniglet"/>
                <a:sym typeface="Sniglet"/>
              </a:rPr>
              <a:t> algoritmo no se utiliza comúnmente en entornos de producción debido a su ineficiencia temporal en comparación con otros métodos más avanzados. Sin embargo, su simplicidad, bajo consumo y fácil implementación lo convierten en una herramienta valiosa en distintos contextos específicos, tanto educativos como técnicos. </a:t>
            </a:r>
          </a:p>
          <a:p>
            <a:pPr algn="l">
              <a:lnSpc>
                <a:spcPts val="4199"/>
              </a:lnSpc>
            </a:pPr>
          </a:p>
          <a:p>
            <a:pPr algn="l">
              <a:lnSpc>
                <a:spcPts val="4199"/>
              </a:lnSpc>
            </a:pPr>
            <a:r>
              <a:rPr lang="en-US" sz="2799">
                <a:solidFill>
                  <a:srgbClr val="05061C"/>
                </a:solidFill>
                <a:latin typeface="Sniglet"/>
                <a:ea typeface="Sniglet"/>
                <a:cs typeface="Sniglet"/>
                <a:sym typeface="Sniglet"/>
              </a:rPr>
              <a:t>Ejemplos de uso: </a:t>
            </a:r>
          </a:p>
          <a:p>
            <a:pPr algn="l" marL="604519" indent="-302260" lvl="1">
              <a:lnSpc>
                <a:spcPts val="4199"/>
              </a:lnSpc>
              <a:buFont typeface="Arial"/>
              <a:buChar char="•"/>
            </a:pPr>
            <a:r>
              <a:rPr lang="en-US" sz="2799">
                <a:solidFill>
                  <a:srgbClr val="05061C"/>
                </a:solidFill>
                <a:latin typeface="Sniglet"/>
                <a:ea typeface="Sniglet"/>
                <a:cs typeface="Sniglet"/>
                <a:sym typeface="Sniglet"/>
              </a:rPr>
              <a:t>Ordenar una lista de calificaciones. </a:t>
            </a:r>
          </a:p>
          <a:p>
            <a:pPr algn="l" marL="604519" indent="-302260" lvl="1">
              <a:lnSpc>
                <a:spcPts val="4199"/>
              </a:lnSpc>
              <a:buFont typeface="Arial"/>
              <a:buChar char="•"/>
            </a:pPr>
            <a:r>
              <a:rPr lang="en-US" sz="2799">
                <a:solidFill>
                  <a:srgbClr val="05061C"/>
                </a:solidFill>
                <a:latin typeface="Sniglet"/>
                <a:ea typeface="Sniglet"/>
                <a:cs typeface="Sniglet"/>
                <a:sym typeface="Sniglet"/>
              </a:rPr>
              <a:t>Sistemas con limitaciones de memoria o hardware. </a:t>
            </a:r>
          </a:p>
          <a:p>
            <a:pPr algn="l" marL="604519" indent="-302260" lvl="1">
              <a:lnSpc>
                <a:spcPts val="4199"/>
              </a:lnSpc>
              <a:buFont typeface="Arial"/>
              <a:buChar char="•"/>
            </a:pPr>
            <a:r>
              <a:rPr lang="en-US" sz="2799">
                <a:solidFill>
                  <a:srgbClr val="05061C"/>
                </a:solidFill>
                <a:latin typeface="Sniglet"/>
                <a:ea typeface="Sniglet"/>
                <a:cs typeface="Sniglet"/>
                <a:sym typeface="Sniglet"/>
              </a:rPr>
              <a:t>Fases de preprocesamento o selección parcial. </a:t>
            </a:r>
          </a:p>
          <a:p>
            <a:pPr algn="l">
              <a:lnSpc>
                <a:spcPts val="41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grpSp>
        <p:nvGrpSpPr>
          <p:cNvPr name="Group 2" id="2"/>
          <p:cNvGrpSpPr/>
          <p:nvPr/>
        </p:nvGrpSpPr>
        <p:grpSpPr>
          <a:xfrm rot="0">
            <a:off x="-659506" y="-583628"/>
            <a:ext cx="20835606" cy="4375597"/>
            <a:chOff x="0" y="0"/>
            <a:chExt cx="5487567" cy="1152421"/>
          </a:xfrm>
        </p:grpSpPr>
        <p:sp>
          <p:nvSpPr>
            <p:cNvPr name="Freeform 3" id="3"/>
            <p:cNvSpPr/>
            <p:nvPr/>
          </p:nvSpPr>
          <p:spPr>
            <a:xfrm flipH="false" flipV="false" rot="0">
              <a:off x="0" y="0"/>
              <a:ext cx="5487567" cy="1152421"/>
            </a:xfrm>
            <a:custGeom>
              <a:avLst/>
              <a:gdLst/>
              <a:ahLst/>
              <a:cxnLst/>
              <a:rect r="r" b="b" t="t" l="l"/>
              <a:pathLst>
                <a:path h="1152421" w="5487567">
                  <a:moveTo>
                    <a:pt x="0" y="0"/>
                  </a:moveTo>
                  <a:lnTo>
                    <a:pt x="5487567" y="0"/>
                  </a:lnTo>
                  <a:lnTo>
                    <a:pt x="5487567" y="1152421"/>
                  </a:lnTo>
                  <a:lnTo>
                    <a:pt x="0" y="1152421"/>
                  </a:lnTo>
                  <a:close/>
                </a:path>
              </a:pathLst>
            </a:custGeom>
            <a:solidFill>
              <a:srgbClr val="4E767D"/>
            </a:solidFill>
          </p:spPr>
        </p:sp>
        <p:sp>
          <p:nvSpPr>
            <p:cNvPr name="TextBox 4" id="4"/>
            <p:cNvSpPr txBox="true"/>
            <p:nvPr/>
          </p:nvSpPr>
          <p:spPr>
            <a:xfrm>
              <a:off x="0" y="-47625"/>
              <a:ext cx="5487567" cy="1200046"/>
            </a:xfrm>
            <a:prstGeom prst="rect">
              <a:avLst/>
            </a:prstGeom>
          </p:spPr>
          <p:txBody>
            <a:bodyPr anchor="ctr" rtlCol="false" tIns="50800" lIns="50800" bIns="50800" rIns="50800"/>
            <a:lstStyle/>
            <a:p>
              <a:pPr algn="ctr">
                <a:lnSpc>
                  <a:spcPts val="3174"/>
                </a:lnSpc>
              </a:pPr>
            </a:p>
          </p:txBody>
        </p:sp>
      </p:grpSp>
      <p:sp>
        <p:nvSpPr>
          <p:cNvPr name="TextBox 5" id="5"/>
          <p:cNvSpPr txBox="true"/>
          <p:nvPr/>
        </p:nvSpPr>
        <p:spPr>
          <a:xfrm rot="0">
            <a:off x="1028700" y="1081643"/>
            <a:ext cx="16230600" cy="2461932"/>
          </a:xfrm>
          <a:prstGeom prst="rect">
            <a:avLst/>
          </a:prstGeom>
        </p:spPr>
        <p:txBody>
          <a:bodyPr anchor="t" rtlCol="false" tIns="0" lIns="0" bIns="0" rIns="0">
            <a:spAutoFit/>
          </a:bodyPr>
          <a:lstStyle/>
          <a:p>
            <a:pPr algn="ctr">
              <a:lnSpc>
                <a:spcPts val="9829"/>
              </a:lnSpc>
            </a:pPr>
            <a:r>
              <a:rPr lang="en-US" sz="7503">
                <a:solidFill>
                  <a:srgbClr val="F0F6F5"/>
                </a:solidFill>
                <a:latin typeface="Mokoto"/>
                <a:ea typeface="Mokoto"/>
                <a:cs typeface="Mokoto"/>
                <a:sym typeface="Mokoto"/>
              </a:rPr>
              <a:t>Conclusiones </a:t>
            </a:r>
          </a:p>
          <a:p>
            <a:pPr algn="ctr" marL="0" indent="0" lvl="0">
              <a:lnSpc>
                <a:spcPts val="9829"/>
              </a:lnSpc>
            </a:pPr>
          </a:p>
        </p:txBody>
      </p:sp>
      <p:sp>
        <p:nvSpPr>
          <p:cNvPr name="TextBox 6" id="6"/>
          <p:cNvSpPr txBox="true"/>
          <p:nvPr/>
        </p:nvSpPr>
        <p:spPr>
          <a:xfrm rot="0">
            <a:off x="1599514" y="4122799"/>
            <a:ext cx="6442983" cy="5808556"/>
          </a:xfrm>
          <a:prstGeom prst="rect">
            <a:avLst/>
          </a:prstGeom>
        </p:spPr>
        <p:txBody>
          <a:bodyPr anchor="t" rtlCol="false" tIns="0" lIns="0" bIns="0" rIns="0">
            <a:spAutoFit/>
          </a:bodyPr>
          <a:lstStyle/>
          <a:p>
            <a:pPr algn="l">
              <a:lnSpc>
                <a:spcPts val="3335"/>
              </a:lnSpc>
            </a:pPr>
            <a:r>
              <a:rPr lang="en-US" sz="2382">
                <a:solidFill>
                  <a:srgbClr val="000000"/>
                </a:solidFill>
                <a:latin typeface="Sniglet"/>
                <a:ea typeface="Sniglet"/>
                <a:cs typeface="Sniglet"/>
                <a:sym typeface="Sniglet"/>
              </a:rPr>
              <a:t>Selection s</a:t>
            </a:r>
            <a:r>
              <a:rPr lang="en-US" sz="2382">
                <a:solidFill>
                  <a:srgbClr val="000000"/>
                </a:solidFill>
                <a:latin typeface="Sniglet"/>
                <a:ea typeface="Sniglet"/>
                <a:cs typeface="Sniglet"/>
                <a:sym typeface="Sniglet"/>
              </a:rPr>
              <a:t>ort es un método simple de ordenamiento que funciona buscando el elemento más pequeño y colocándolo en su posición correcta hasta ordenar toda la lista. Es fácil de entender y programar, por lo que se usa mucho para enseñar los fundamentos de los algoritmos. </a:t>
            </a:r>
          </a:p>
          <a:p>
            <a:pPr algn="l">
              <a:lnSpc>
                <a:spcPts val="3335"/>
              </a:lnSpc>
            </a:pPr>
            <a:r>
              <a:rPr lang="en-US" sz="2382">
                <a:solidFill>
                  <a:srgbClr val="000000"/>
                </a:solidFill>
                <a:latin typeface="Sniglet"/>
                <a:ea typeface="Sniglet"/>
                <a:cs typeface="Sniglet"/>
                <a:sym typeface="Sniglet"/>
              </a:rPr>
              <a:t>Aunque su funcionamiento es claro, no es eficiente para listas grandes porque siempre realiza el mismo número de comparaciones, con una complejidad de O(n²). Sin embargo, al usar poca memoria y ser sencillo, sigue siendo útil para listas pequeñas o con recursos limitados. </a:t>
            </a:r>
          </a:p>
          <a:p>
            <a:pPr algn="l">
              <a:lnSpc>
                <a:spcPts val="3335"/>
              </a:lnSpc>
            </a:pPr>
          </a:p>
        </p:txBody>
      </p:sp>
      <p:grpSp>
        <p:nvGrpSpPr>
          <p:cNvPr name="Group 7" id="7"/>
          <p:cNvGrpSpPr/>
          <p:nvPr/>
        </p:nvGrpSpPr>
        <p:grpSpPr>
          <a:xfrm rot="0">
            <a:off x="8619409" y="4179949"/>
            <a:ext cx="8115300" cy="5160167"/>
            <a:chOff x="0" y="0"/>
            <a:chExt cx="1002569" cy="637490"/>
          </a:xfrm>
        </p:grpSpPr>
        <p:sp>
          <p:nvSpPr>
            <p:cNvPr name="Freeform 8" id="8"/>
            <p:cNvSpPr/>
            <p:nvPr/>
          </p:nvSpPr>
          <p:spPr>
            <a:xfrm flipH="false" flipV="false" rot="0">
              <a:off x="0" y="0"/>
              <a:ext cx="1002569" cy="637490"/>
            </a:xfrm>
            <a:custGeom>
              <a:avLst/>
              <a:gdLst/>
              <a:ahLst/>
              <a:cxnLst/>
              <a:rect r="r" b="b" t="t" l="l"/>
              <a:pathLst>
                <a:path h="637490" w="1002569">
                  <a:moveTo>
                    <a:pt x="0" y="0"/>
                  </a:moveTo>
                  <a:lnTo>
                    <a:pt x="1002569" y="0"/>
                  </a:lnTo>
                  <a:lnTo>
                    <a:pt x="1002569" y="637490"/>
                  </a:lnTo>
                  <a:lnTo>
                    <a:pt x="0" y="637490"/>
                  </a:lnTo>
                  <a:close/>
                </a:path>
              </a:pathLst>
            </a:custGeom>
            <a:blipFill>
              <a:blip r:embed="rId2"/>
              <a:stretch>
                <a:fillRect l="0" t="-2389" r="0" b="-2389"/>
              </a:stretch>
            </a:blipFill>
            <a:ln w="38100" cap="sq">
              <a:solidFill>
                <a:srgbClr val="54676E"/>
              </a:solidFill>
              <a:prstDash val="solid"/>
              <a:miter/>
            </a:ln>
          </p:spPr>
        </p:sp>
      </p:grpSp>
      <p:sp>
        <p:nvSpPr>
          <p:cNvPr name="Freeform 9" id="9"/>
          <p:cNvSpPr/>
          <p:nvPr/>
        </p:nvSpPr>
        <p:spPr>
          <a:xfrm flipH="false" flipV="false" rot="0">
            <a:off x="14797837" y="2410626"/>
            <a:ext cx="8619924" cy="2265899"/>
          </a:xfrm>
          <a:custGeom>
            <a:avLst/>
            <a:gdLst/>
            <a:ahLst/>
            <a:cxnLst/>
            <a:rect r="r" b="b" t="t" l="l"/>
            <a:pathLst>
              <a:path h="2265899" w="8619924">
                <a:moveTo>
                  <a:pt x="0" y="0"/>
                </a:moveTo>
                <a:lnTo>
                  <a:pt x="8619924" y="0"/>
                </a:lnTo>
                <a:lnTo>
                  <a:pt x="8619924" y="2265899"/>
                </a:lnTo>
                <a:lnTo>
                  <a:pt x="0" y="2265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473972" y="-372114"/>
            <a:ext cx="8619924" cy="2265899"/>
          </a:xfrm>
          <a:custGeom>
            <a:avLst/>
            <a:gdLst/>
            <a:ahLst/>
            <a:cxnLst/>
            <a:rect r="r" b="b" t="t" l="l"/>
            <a:pathLst>
              <a:path h="2265899" w="8619924">
                <a:moveTo>
                  <a:pt x="0" y="0"/>
                </a:moveTo>
                <a:lnTo>
                  <a:pt x="8619924" y="0"/>
                </a:lnTo>
                <a:lnTo>
                  <a:pt x="8619924" y="2265899"/>
                </a:lnTo>
                <a:lnTo>
                  <a:pt x="0" y="2265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TextBox 2" id="2"/>
          <p:cNvSpPr txBox="true"/>
          <p:nvPr/>
        </p:nvSpPr>
        <p:spPr>
          <a:xfrm rot="0">
            <a:off x="2490230" y="3121434"/>
            <a:ext cx="13389049" cy="4025082"/>
          </a:xfrm>
          <a:prstGeom prst="rect">
            <a:avLst/>
          </a:prstGeom>
        </p:spPr>
        <p:txBody>
          <a:bodyPr anchor="t" rtlCol="false" tIns="0" lIns="0" bIns="0" rIns="0">
            <a:spAutoFit/>
          </a:bodyPr>
          <a:lstStyle/>
          <a:p>
            <a:pPr algn="ctr" marL="0" indent="0" lvl="0">
              <a:lnSpc>
                <a:spcPts val="15802"/>
              </a:lnSpc>
            </a:pPr>
            <a:r>
              <a:rPr lang="en-US" sz="13168" spc="-697">
                <a:solidFill>
                  <a:srgbClr val="000000"/>
                </a:solidFill>
                <a:latin typeface="Mokoto"/>
                <a:ea typeface="Mokoto"/>
                <a:cs typeface="Mokoto"/>
                <a:sym typeface="Mokoto"/>
              </a:rPr>
              <a:t>MUCHAS GRACIAS</a:t>
            </a:r>
          </a:p>
        </p:txBody>
      </p:sp>
      <p:sp>
        <p:nvSpPr>
          <p:cNvPr name="Freeform 3" id="3"/>
          <p:cNvSpPr/>
          <p:nvPr/>
        </p:nvSpPr>
        <p:spPr>
          <a:xfrm flipH="false" flipV="false" rot="0">
            <a:off x="-6802679" y="446691"/>
            <a:ext cx="10471816" cy="1523173"/>
          </a:xfrm>
          <a:custGeom>
            <a:avLst/>
            <a:gdLst/>
            <a:ahLst/>
            <a:cxnLst/>
            <a:rect r="r" b="b" t="t" l="l"/>
            <a:pathLst>
              <a:path h="1523173" w="10471816">
                <a:moveTo>
                  <a:pt x="0" y="0"/>
                </a:moveTo>
                <a:lnTo>
                  <a:pt x="10471817" y="0"/>
                </a:lnTo>
                <a:lnTo>
                  <a:pt x="10471817" y="1523173"/>
                </a:lnTo>
                <a:lnTo>
                  <a:pt x="0" y="1523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900081" y="1931764"/>
            <a:ext cx="10569348" cy="484820"/>
          </a:xfrm>
          <a:prstGeom prst="rect">
            <a:avLst/>
          </a:prstGeom>
        </p:spPr>
        <p:txBody>
          <a:bodyPr anchor="t" rtlCol="false" tIns="0" lIns="0" bIns="0" rIns="0">
            <a:spAutoFit/>
          </a:bodyPr>
          <a:lstStyle/>
          <a:p>
            <a:pPr algn="ctr" marL="0" indent="0" lvl="0">
              <a:lnSpc>
                <a:spcPts val="3913"/>
              </a:lnSpc>
            </a:pPr>
            <a:r>
              <a:rPr lang="en-US" sz="2942">
                <a:solidFill>
                  <a:srgbClr val="FBFEFE"/>
                </a:solidFill>
                <a:latin typeface="Sniglet"/>
                <a:ea typeface="Sniglet"/>
                <a:cs typeface="Sniglet"/>
                <a:sym typeface="Sniglet"/>
              </a:rPr>
              <a:t>                                                         </a:t>
            </a:r>
          </a:p>
        </p:txBody>
      </p:sp>
      <p:sp>
        <p:nvSpPr>
          <p:cNvPr name="Freeform 5" id="5"/>
          <p:cNvSpPr/>
          <p:nvPr/>
        </p:nvSpPr>
        <p:spPr>
          <a:xfrm flipH="false" flipV="false" rot="0">
            <a:off x="-888213" y="7868825"/>
            <a:ext cx="9453842" cy="3919047"/>
          </a:xfrm>
          <a:custGeom>
            <a:avLst/>
            <a:gdLst/>
            <a:ahLst/>
            <a:cxnLst/>
            <a:rect r="r" b="b" t="t" l="l"/>
            <a:pathLst>
              <a:path h="3919047" w="9453842">
                <a:moveTo>
                  <a:pt x="0" y="0"/>
                </a:moveTo>
                <a:lnTo>
                  <a:pt x="9453843" y="0"/>
                </a:lnTo>
                <a:lnTo>
                  <a:pt x="9453843" y="3919047"/>
                </a:lnTo>
                <a:lnTo>
                  <a:pt x="0" y="39190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440611" y="7734306"/>
            <a:ext cx="2487716" cy="5105388"/>
          </a:xfrm>
          <a:custGeom>
            <a:avLst/>
            <a:gdLst/>
            <a:ahLst/>
            <a:cxnLst/>
            <a:rect r="r" b="b" t="t" l="l"/>
            <a:pathLst>
              <a:path h="5105388" w="2487716">
                <a:moveTo>
                  <a:pt x="0" y="0"/>
                </a:moveTo>
                <a:lnTo>
                  <a:pt x="2487716" y="0"/>
                </a:lnTo>
                <a:lnTo>
                  <a:pt x="2487716" y="5105388"/>
                </a:lnTo>
                <a:lnTo>
                  <a:pt x="0" y="51053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184755" y="7734306"/>
            <a:ext cx="2633170" cy="3368008"/>
          </a:xfrm>
          <a:custGeom>
            <a:avLst/>
            <a:gdLst/>
            <a:ahLst/>
            <a:cxnLst/>
            <a:rect r="r" b="b" t="t" l="l"/>
            <a:pathLst>
              <a:path h="3368008" w="2633170">
                <a:moveTo>
                  <a:pt x="0" y="0"/>
                </a:moveTo>
                <a:lnTo>
                  <a:pt x="2633170" y="0"/>
                </a:lnTo>
                <a:lnTo>
                  <a:pt x="2633170" y="3368008"/>
                </a:lnTo>
                <a:lnTo>
                  <a:pt x="0" y="33680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212810" y="7868825"/>
            <a:ext cx="2608676" cy="3368008"/>
          </a:xfrm>
          <a:custGeom>
            <a:avLst/>
            <a:gdLst/>
            <a:ahLst/>
            <a:cxnLst/>
            <a:rect r="r" b="b" t="t" l="l"/>
            <a:pathLst>
              <a:path h="3368008" w="2608676">
                <a:moveTo>
                  <a:pt x="0" y="0"/>
                </a:moveTo>
                <a:lnTo>
                  <a:pt x="2608676" y="0"/>
                </a:lnTo>
                <a:lnTo>
                  <a:pt x="2608676" y="3368008"/>
                </a:lnTo>
                <a:lnTo>
                  <a:pt x="0" y="33680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3517148" y="0"/>
            <a:ext cx="10471816" cy="1523173"/>
          </a:xfrm>
          <a:custGeom>
            <a:avLst/>
            <a:gdLst/>
            <a:ahLst/>
            <a:cxnLst/>
            <a:rect r="r" b="b" t="t" l="l"/>
            <a:pathLst>
              <a:path h="1523173" w="10471816">
                <a:moveTo>
                  <a:pt x="0" y="0"/>
                </a:moveTo>
                <a:lnTo>
                  <a:pt x="10471817" y="0"/>
                </a:lnTo>
                <a:lnTo>
                  <a:pt x="10471817" y="1523173"/>
                </a:lnTo>
                <a:lnTo>
                  <a:pt x="0" y="1523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AutoShape 2" id="2"/>
          <p:cNvSpPr/>
          <p:nvPr/>
        </p:nvSpPr>
        <p:spPr>
          <a:xfrm>
            <a:off x="9748811" y="3225441"/>
            <a:ext cx="7389970" cy="0"/>
          </a:xfrm>
          <a:prstGeom prst="line">
            <a:avLst/>
          </a:prstGeom>
          <a:ln cap="flat" w="38100">
            <a:solidFill>
              <a:srgbClr val="000000"/>
            </a:solidFill>
            <a:prstDash val="solid"/>
            <a:headEnd type="none" len="sm" w="sm"/>
            <a:tailEnd type="none" len="sm" w="sm"/>
          </a:ln>
        </p:spPr>
      </p:sp>
      <p:sp>
        <p:nvSpPr>
          <p:cNvPr name="AutoShape 3" id="3"/>
          <p:cNvSpPr/>
          <p:nvPr/>
        </p:nvSpPr>
        <p:spPr>
          <a:xfrm>
            <a:off x="9748811" y="4396921"/>
            <a:ext cx="7389970" cy="0"/>
          </a:xfrm>
          <a:prstGeom prst="line">
            <a:avLst/>
          </a:prstGeom>
          <a:ln cap="flat" w="38100">
            <a:solidFill>
              <a:srgbClr val="000000"/>
            </a:solidFill>
            <a:prstDash val="solid"/>
            <a:headEnd type="none" len="sm" w="sm"/>
            <a:tailEnd type="none" len="sm" w="sm"/>
          </a:ln>
        </p:spPr>
      </p:sp>
      <p:sp>
        <p:nvSpPr>
          <p:cNvPr name="AutoShape 4" id="4"/>
          <p:cNvSpPr/>
          <p:nvPr/>
        </p:nvSpPr>
        <p:spPr>
          <a:xfrm>
            <a:off x="9869330" y="5229390"/>
            <a:ext cx="7389970" cy="0"/>
          </a:xfrm>
          <a:prstGeom prst="line">
            <a:avLst/>
          </a:prstGeom>
          <a:ln cap="flat" w="38100">
            <a:solidFill>
              <a:srgbClr val="000000"/>
            </a:solidFill>
            <a:prstDash val="solid"/>
            <a:headEnd type="none" len="sm" w="sm"/>
            <a:tailEnd type="none" len="sm" w="sm"/>
          </a:ln>
        </p:spPr>
      </p:sp>
      <p:sp>
        <p:nvSpPr>
          <p:cNvPr name="AutoShape 5" id="5"/>
          <p:cNvSpPr/>
          <p:nvPr/>
        </p:nvSpPr>
        <p:spPr>
          <a:xfrm>
            <a:off x="9748811" y="6029841"/>
            <a:ext cx="7389970" cy="0"/>
          </a:xfrm>
          <a:prstGeom prst="line">
            <a:avLst/>
          </a:prstGeom>
          <a:ln cap="flat" w="38100">
            <a:solidFill>
              <a:srgbClr val="000000"/>
            </a:solidFill>
            <a:prstDash val="solid"/>
            <a:headEnd type="none" len="sm" w="sm"/>
            <a:tailEnd type="none" len="sm" w="sm"/>
          </a:ln>
        </p:spPr>
      </p:sp>
      <p:sp>
        <p:nvSpPr>
          <p:cNvPr name="AutoShape 6" id="6"/>
          <p:cNvSpPr/>
          <p:nvPr/>
        </p:nvSpPr>
        <p:spPr>
          <a:xfrm>
            <a:off x="9869330" y="7392047"/>
            <a:ext cx="7389970" cy="0"/>
          </a:xfrm>
          <a:prstGeom prst="line">
            <a:avLst/>
          </a:prstGeom>
          <a:ln cap="flat" w="38100">
            <a:solidFill>
              <a:srgbClr val="000000"/>
            </a:solidFill>
            <a:prstDash val="solid"/>
            <a:headEnd type="none" len="sm" w="sm"/>
            <a:tailEnd type="none" len="sm" w="sm"/>
          </a:ln>
        </p:spPr>
      </p:sp>
      <p:sp>
        <p:nvSpPr>
          <p:cNvPr name="AutoShape 7" id="7"/>
          <p:cNvSpPr/>
          <p:nvPr/>
        </p:nvSpPr>
        <p:spPr>
          <a:xfrm flipV="true">
            <a:off x="9748811" y="2299484"/>
            <a:ext cx="7389970" cy="0"/>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9748811" y="2442359"/>
            <a:ext cx="7719606" cy="538447"/>
          </a:xfrm>
          <a:prstGeom prst="rect">
            <a:avLst/>
          </a:prstGeom>
        </p:spPr>
        <p:txBody>
          <a:bodyPr anchor="t" rtlCol="false" tIns="0" lIns="0" bIns="0" rIns="0">
            <a:spAutoFit/>
          </a:bodyPr>
          <a:lstStyle/>
          <a:p>
            <a:pPr algn="l">
              <a:lnSpc>
                <a:spcPts val="4434"/>
              </a:lnSpc>
              <a:spcBef>
                <a:spcPct val="0"/>
              </a:spcBef>
            </a:pPr>
            <a:r>
              <a:rPr lang="en-US" sz="3167">
                <a:solidFill>
                  <a:srgbClr val="05061C"/>
                </a:solidFill>
                <a:latin typeface="Sniglet"/>
                <a:ea typeface="Sniglet"/>
                <a:cs typeface="Sniglet"/>
                <a:sym typeface="Sniglet"/>
              </a:rPr>
              <a:t>01.¿Que es  Selection Sort?</a:t>
            </a:r>
          </a:p>
        </p:txBody>
      </p:sp>
      <p:sp>
        <p:nvSpPr>
          <p:cNvPr name="TextBox 9" id="9"/>
          <p:cNvSpPr txBox="true"/>
          <p:nvPr/>
        </p:nvSpPr>
        <p:spPr>
          <a:xfrm rot="0">
            <a:off x="9748811" y="3534623"/>
            <a:ext cx="7719606" cy="538447"/>
          </a:xfrm>
          <a:prstGeom prst="rect">
            <a:avLst/>
          </a:prstGeom>
        </p:spPr>
        <p:txBody>
          <a:bodyPr anchor="t" rtlCol="false" tIns="0" lIns="0" bIns="0" rIns="0">
            <a:spAutoFit/>
          </a:bodyPr>
          <a:lstStyle/>
          <a:p>
            <a:pPr algn="l">
              <a:lnSpc>
                <a:spcPts val="4434"/>
              </a:lnSpc>
              <a:spcBef>
                <a:spcPct val="0"/>
              </a:spcBef>
            </a:pPr>
            <a:r>
              <a:rPr lang="en-US" sz="3167">
                <a:solidFill>
                  <a:srgbClr val="05061C"/>
                </a:solidFill>
                <a:latin typeface="Sniglet"/>
                <a:ea typeface="Sniglet"/>
                <a:cs typeface="Sniglet"/>
                <a:sym typeface="Sniglet"/>
              </a:rPr>
              <a:t>02. Funcionamiento del algoritmo</a:t>
            </a:r>
          </a:p>
        </p:txBody>
      </p:sp>
      <p:sp>
        <p:nvSpPr>
          <p:cNvPr name="TextBox 10" id="10"/>
          <p:cNvSpPr txBox="true"/>
          <p:nvPr/>
        </p:nvSpPr>
        <p:spPr>
          <a:xfrm rot="0">
            <a:off x="9748811" y="4449792"/>
            <a:ext cx="7719606" cy="538447"/>
          </a:xfrm>
          <a:prstGeom prst="rect">
            <a:avLst/>
          </a:prstGeom>
        </p:spPr>
        <p:txBody>
          <a:bodyPr anchor="t" rtlCol="false" tIns="0" lIns="0" bIns="0" rIns="0">
            <a:spAutoFit/>
          </a:bodyPr>
          <a:lstStyle/>
          <a:p>
            <a:pPr algn="l">
              <a:lnSpc>
                <a:spcPts val="4434"/>
              </a:lnSpc>
              <a:spcBef>
                <a:spcPct val="0"/>
              </a:spcBef>
            </a:pPr>
            <a:r>
              <a:rPr lang="en-US" sz="3167">
                <a:solidFill>
                  <a:srgbClr val="05061C"/>
                </a:solidFill>
                <a:latin typeface="Sniglet"/>
                <a:ea typeface="Sniglet"/>
                <a:cs typeface="Sniglet"/>
                <a:sym typeface="Sniglet"/>
              </a:rPr>
              <a:t>04. Características Técnicas</a:t>
            </a:r>
          </a:p>
        </p:txBody>
      </p:sp>
      <p:sp>
        <p:nvSpPr>
          <p:cNvPr name="TextBox 11" id="11"/>
          <p:cNvSpPr txBox="true"/>
          <p:nvPr/>
        </p:nvSpPr>
        <p:spPr>
          <a:xfrm rot="0">
            <a:off x="9748811" y="6166992"/>
            <a:ext cx="7719606" cy="538447"/>
          </a:xfrm>
          <a:prstGeom prst="rect">
            <a:avLst/>
          </a:prstGeom>
        </p:spPr>
        <p:txBody>
          <a:bodyPr anchor="t" rtlCol="false" tIns="0" lIns="0" bIns="0" rIns="0">
            <a:spAutoFit/>
          </a:bodyPr>
          <a:lstStyle/>
          <a:p>
            <a:pPr algn="l">
              <a:lnSpc>
                <a:spcPts val="4434"/>
              </a:lnSpc>
              <a:spcBef>
                <a:spcPct val="0"/>
              </a:spcBef>
            </a:pPr>
            <a:r>
              <a:rPr lang="en-US" sz="3167">
                <a:solidFill>
                  <a:srgbClr val="05061C"/>
                </a:solidFill>
                <a:latin typeface="Sniglet"/>
                <a:ea typeface="Sniglet"/>
                <a:cs typeface="Sniglet"/>
                <a:sym typeface="Sniglet"/>
              </a:rPr>
              <a:t>06. Casos de uso y aplicaciones practicas </a:t>
            </a:r>
          </a:p>
        </p:txBody>
      </p:sp>
      <p:sp>
        <p:nvSpPr>
          <p:cNvPr name="TextBox 12" id="12"/>
          <p:cNvSpPr txBox="true"/>
          <p:nvPr/>
        </p:nvSpPr>
        <p:spPr>
          <a:xfrm rot="0">
            <a:off x="1281867" y="1939095"/>
            <a:ext cx="7862133" cy="2005785"/>
          </a:xfrm>
          <a:prstGeom prst="rect">
            <a:avLst/>
          </a:prstGeom>
        </p:spPr>
        <p:txBody>
          <a:bodyPr anchor="t" rtlCol="false" tIns="0" lIns="0" bIns="0" rIns="0">
            <a:spAutoFit/>
          </a:bodyPr>
          <a:lstStyle/>
          <a:p>
            <a:pPr algn="just" marL="0" indent="0" lvl="0">
              <a:lnSpc>
                <a:spcPts val="15488"/>
              </a:lnSpc>
              <a:spcBef>
                <a:spcPct val="0"/>
              </a:spcBef>
            </a:pPr>
            <a:r>
              <a:rPr lang="en-US" sz="14080" spc="-1182">
                <a:solidFill>
                  <a:srgbClr val="05061C"/>
                </a:solidFill>
                <a:latin typeface="Mokoto"/>
                <a:ea typeface="Mokoto"/>
                <a:cs typeface="Mokoto"/>
                <a:sym typeface="Mokoto"/>
              </a:rPr>
              <a:t>ÍNDICE</a:t>
            </a:r>
          </a:p>
        </p:txBody>
      </p:sp>
      <p:sp>
        <p:nvSpPr>
          <p:cNvPr name="Freeform 13" id="13"/>
          <p:cNvSpPr/>
          <p:nvPr/>
        </p:nvSpPr>
        <p:spPr>
          <a:xfrm flipH="false" flipV="false" rot="0">
            <a:off x="1281867" y="4183972"/>
            <a:ext cx="3457161" cy="4080340"/>
          </a:xfrm>
          <a:custGeom>
            <a:avLst/>
            <a:gdLst/>
            <a:ahLst/>
            <a:cxnLst/>
            <a:rect r="r" b="b" t="t" l="l"/>
            <a:pathLst>
              <a:path h="4080340" w="3457161">
                <a:moveTo>
                  <a:pt x="0" y="0"/>
                </a:moveTo>
                <a:lnTo>
                  <a:pt x="3457161" y="0"/>
                </a:lnTo>
                <a:lnTo>
                  <a:pt x="3457161" y="4080340"/>
                </a:lnTo>
                <a:lnTo>
                  <a:pt x="0" y="4080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2697006" y="5334165"/>
            <a:ext cx="5600124" cy="7404010"/>
          </a:xfrm>
          <a:custGeom>
            <a:avLst/>
            <a:gdLst/>
            <a:ahLst/>
            <a:cxnLst/>
            <a:rect r="r" b="b" t="t" l="l"/>
            <a:pathLst>
              <a:path h="7404010" w="5600124">
                <a:moveTo>
                  <a:pt x="0" y="0"/>
                </a:moveTo>
                <a:lnTo>
                  <a:pt x="5600124" y="0"/>
                </a:lnTo>
                <a:lnTo>
                  <a:pt x="5600124" y="7404010"/>
                </a:lnTo>
                <a:lnTo>
                  <a:pt x="0" y="7404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9748811" y="7582547"/>
            <a:ext cx="7719606" cy="538447"/>
          </a:xfrm>
          <a:prstGeom prst="rect">
            <a:avLst/>
          </a:prstGeom>
        </p:spPr>
        <p:txBody>
          <a:bodyPr anchor="t" rtlCol="false" tIns="0" lIns="0" bIns="0" rIns="0">
            <a:spAutoFit/>
          </a:bodyPr>
          <a:lstStyle/>
          <a:p>
            <a:pPr algn="l">
              <a:lnSpc>
                <a:spcPts val="4434"/>
              </a:lnSpc>
              <a:spcBef>
                <a:spcPct val="0"/>
              </a:spcBef>
            </a:pPr>
            <a:r>
              <a:rPr lang="en-US" sz="3167">
                <a:solidFill>
                  <a:srgbClr val="05061C"/>
                </a:solidFill>
                <a:latin typeface="Sniglet"/>
                <a:ea typeface="Sniglet"/>
                <a:cs typeface="Sniglet"/>
                <a:sym typeface="Sniglet"/>
              </a:rPr>
              <a:t>07. Conclusión</a:t>
            </a:r>
          </a:p>
        </p:txBody>
      </p:sp>
      <p:sp>
        <p:nvSpPr>
          <p:cNvPr name="AutoShape 16" id="16"/>
          <p:cNvSpPr/>
          <p:nvPr/>
        </p:nvSpPr>
        <p:spPr>
          <a:xfrm>
            <a:off x="9869330" y="8321020"/>
            <a:ext cx="7389970" cy="0"/>
          </a:xfrm>
          <a:prstGeom prst="line">
            <a:avLst/>
          </a:prstGeom>
          <a:ln cap="flat" w="38100">
            <a:solidFill>
              <a:srgbClr val="000000"/>
            </a:solidFill>
            <a:prstDash val="solid"/>
            <a:headEnd type="none" len="sm" w="sm"/>
            <a:tailEnd type="none" len="sm" w="sm"/>
          </a:ln>
        </p:spPr>
      </p:sp>
      <p:sp>
        <p:nvSpPr>
          <p:cNvPr name="TextBox 17" id="17"/>
          <p:cNvSpPr txBox="true"/>
          <p:nvPr/>
        </p:nvSpPr>
        <p:spPr>
          <a:xfrm rot="0">
            <a:off x="9748811" y="5372265"/>
            <a:ext cx="7719606" cy="538447"/>
          </a:xfrm>
          <a:prstGeom prst="rect">
            <a:avLst/>
          </a:prstGeom>
        </p:spPr>
        <p:txBody>
          <a:bodyPr anchor="t" rtlCol="false" tIns="0" lIns="0" bIns="0" rIns="0">
            <a:spAutoFit/>
          </a:bodyPr>
          <a:lstStyle/>
          <a:p>
            <a:pPr algn="l">
              <a:lnSpc>
                <a:spcPts val="4434"/>
              </a:lnSpc>
              <a:spcBef>
                <a:spcPct val="0"/>
              </a:spcBef>
            </a:pPr>
            <a:r>
              <a:rPr lang="en-US" sz="3167">
                <a:solidFill>
                  <a:srgbClr val="05061C"/>
                </a:solidFill>
                <a:latin typeface="Sniglet"/>
                <a:ea typeface="Sniglet"/>
                <a:cs typeface="Sniglet"/>
                <a:sym typeface="Sniglet"/>
              </a:rPr>
              <a:t>05. Eficiencia del algoritmo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grpSp>
        <p:nvGrpSpPr>
          <p:cNvPr name="Group 2" id="2"/>
          <p:cNvGrpSpPr/>
          <p:nvPr/>
        </p:nvGrpSpPr>
        <p:grpSpPr>
          <a:xfrm rot="0">
            <a:off x="-696440" y="1689003"/>
            <a:ext cx="20835606" cy="2604951"/>
            <a:chOff x="0" y="0"/>
            <a:chExt cx="5487567" cy="686078"/>
          </a:xfrm>
        </p:grpSpPr>
        <p:sp>
          <p:nvSpPr>
            <p:cNvPr name="Freeform 3" id="3"/>
            <p:cNvSpPr/>
            <p:nvPr/>
          </p:nvSpPr>
          <p:spPr>
            <a:xfrm flipH="false" flipV="false" rot="0">
              <a:off x="0" y="0"/>
              <a:ext cx="5487567" cy="686078"/>
            </a:xfrm>
            <a:custGeom>
              <a:avLst/>
              <a:gdLst/>
              <a:ahLst/>
              <a:cxnLst/>
              <a:rect r="r" b="b" t="t" l="l"/>
              <a:pathLst>
                <a:path h="686078" w="5487567">
                  <a:moveTo>
                    <a:pt x="0" y="0"/>
                  </a:moveTo>
                  <a:lnTo>
                    <a:pt x="5487567" y="0"/>
                  </a:lnTo>
                  <a:lnTo>
                    <a:pt x="5487567" y="686078"/>
                  </a:lnTo>
                  <a:lnTo>
                    <a:pt x="0" y="686078"/>
                  </a:lnTo>
                  <a:close/>
                </a:path>
              </a:pathLst>
            </a:custGeom>
            <a:solidFill>
              <a:srgbClr val="4E767D"/>
            </a:solidFill>
          </p:spPr>
        </p:sp>
        <p:sp>
          <p:nvSpPr>
            <p:cNvPr name="TextBox 4" id="4"/>
            <p:cNvSpPr txBox="true"/>
            <p:nvPr/>
          </p:nvSpPr>
          <p:spPr>
            <a:xfrm>
              <a:off x="0" y="-47625"/>
              <a:ext cx="5487567" cy="733703"/>
            </a:xfrm>
            <a:prstGeom prst="rect">
              <a:avLst/>
            </a:prstGeom>
          </p:spPr>
          <p:txBody>
            <a:bodyPr anchor="ctr" rtlCol="false" tIns="50800" lIns="50800" bIns="50800" rIns="50800"/>
            <a:lstStyle/>
            <a:p>
              <a:pPr algn="ctr">
                <a:lnSpc>
                  <a:spcPts val="3174"/>
                </a:lnSpc>
              </a:pPr>
            </a:p>
          </p:txBody>
        </p:sp>
      </p:grpSp>
      <p:sp>
        <p:nvSpPr>
          <p:cNvPr name="TextBox 5" id="5"/>
          <p:cNvSpPr txBox="true"/>
          <p:nvPr/>
        </p:nvSpPr>
        <p:spPr>
          <a:xfrm rot="0">
            <a:off x="1028700" y="2563938"/>
            <a:ext cx="16230600" cy="1152525"/>
          </a:xfrm>
          <a:prstGeom prst="rect">
            <a:avLst/>
          </a:prstGeom>
        </p:spPr>
        <p:txBody>
          <a:bodyPr anchor="t" rtlCol="false" tIns="0" lIns="0" bIns="0" rIns="0">
            <a:spAutoFit/>
          </a:bodyPr>
          <a:lstStyle/>
          <a:p>
            <a:pPr algn="ctr" marL="0" indent="0" lvl="0">
              <a:lnSpc>
                <a:spcPts val="9000"/>
              </a:lnSpc>
              <a:spcBef>
                <a:spcPct val="0"/>
              </a:spcBef>
            </a:pPr>
            <a:r>
              <a:rPr lang="en-US" sz="7500" spc="-450">
                <a:solidFill>
                  <a:srgbClr val="F0F6F5"/>
                </a:solidFill>
                <a:latin typeface="Mokoto"/>
                <a:ea typeface="Mokoto"/>
                <a:cs typeface="Mokoto"/>
                <a:sym typeface="Mokoto"/>
              </a:rPr>
              <a:t>selection sort</a:t>
            </a:r>
          </a:p>
        </p:txBody>
      </p:sp>
      <p:sp>
        <p:nvSpPr>
          <p:cNvPr name="TextBox 6" id="6"/>
          <p:cNvSpPr txBox="true"/>
          <p:nvPr/>
        </p:nvSpPr>
        <p:spPr>
          <a:xfrm rot="0">
            <a:off x="1028700" y="4708625"/>
            <a:ext cx="12212450" cy="3804285"/>
          </a:xfrm>
          <a:prstGeom prst="rect">
            <a:avLst/>
          </a:prstGeom>
        </p:spPr>
        <p:txBody>
          <a:bodyPr anchor="t" rtlCol="false" tIns="0" lIns="0" bIns="0" rIns="0">
            <a:spAutoFit/>
          </a:bodyPr>
          <a:lstStyle/>
          <a:p>
            <a:pPr algn="l">
              <a:lnSpc>
                <a:spcPts val="5040"/>
              </a:lnSpc>
            </a:pPr>
            <a:r>
              <a:rPr lang="en-US" sz="3600">
                <a:solidFill>
                  <a:srgbClr val="000000"/>
                </a:solidFill>
                <a:latin typeface="Sniglet"/>
                <a:ea typeface="Sniglet"/>
                <a:cs typeface="Sniglet"/>
                <a:sym typeface="Sniglet"/>
              </a:rPr>
              <a:t>El</a:t>
            </a:r>
            <a:r>
              <a:rPr lang="en-US" sz="3600">
                <a:solidFill>
                  <a:srgbClr val="000000"/>
                </a:solidFill>
                <a:latin typeface="Sniglet"/>
                <a:ea typeface="Sniglet"/>
                <a:cs typeface="Sniglet"/>
                <a:sym typeface="Sniglet"/>
              </a:rPr>
              <a:t> algoritmo de selection sort fue propuesto en los primeros años de la computación como uno de los métodos más simples para ordenar listas. Aunque no es del todo óptimo para grandes volúmenes de datos, sigue siendo útil para comprender los funcionamientos del ordenamiento. </a:t>
            </a:r>
          </a:p>
          <a:p>
            <a:pPr algn="l">
              <a:lnSpc>
                <a:spcPts val="5040"/>
              </a:lnSpc>
            </a:pPr>
          </a:p>
        </p:txBody>
      </p:sp>
      <p:sp>
        <p:nvSpPr>
          <p:cNvPr name="Freeform 7" id="7"/>
          <p:cNvSpPr/>
          <p:nvPr/>
        </p:nvSpPr>
        <p:spPr>
          <a:xfrm flipH="false" flipV="false" rot="0">
            <a:off x="13486340" y="4486091"/>
            <a:ext cx="3357828" cy="5231743"/>
          </a:xfrm>
          <a:custGeom>
            <a:avLst/>
            <a:gdLst/>
            <a:ahLst/>
            <a:cxnLst/>
            <a:rect r="r" b="b" t="t" l="l"/>
            <a:pathLst>
              <a:path h="5231743" w="3357828">
                <a:moveTo>
                  <a:pt x="0" y="0"/>
                </a:moveTo>
                <a:lnTo>
                  <a:pt x="3357828" y="0"/>
                </a:lnTo>
                <a:lnTo>
                  <a:pt x="3357828" y="5231744"/>
                </a:lnTo>
                <a:lnTo>
                  <a:pt x="0" y="5231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3508757" y="-1064553"/>
            <a:ext cx="9751946" cy="2563471"/>
          </a:xfrm>
          <a:custGeom>
            <a:avLst/>
            <a:gdLst/>
            <a:ahLst/>
            <a:cxnLst/>
            <a:rect r="r" b="b" t="t" l="l"/>
            <a:pathLst>
              <a:path h="2563471" w="9751946">
                <a:moveTo>
                  <a:pt x="9751946" y="0"/>
                </a:moveTo>
                <a:lnTo>
                  <a:pt x="0" y="0"/>
                </a:lnTo>
                <a:lnTo>
                  <a:pt x="0" y="2563471"/>
                </a:lnTo>
                <a:lnTo>
                  <a:pt x="9751946" y="2563471"/>
                </a:lnTo>
                <a:lnTo>
                  <a:pt x="9751946"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14994293" y="8520479"/>
            <a:ext cx="9751946" cy="2563471"/>
          </a:xfrm>
          <a:custGeom>
            <a:avLst/>
            <a:gdLst/>
            <a:ahLst/>
            <a:cxnLst/>
            <a:rect r="r" b="b" t="t" l="l"/>
            <a:pathLst>
              <a:path h="2563471" w="9751946">
                <a:moveTo>
                  <a:pt x="9751945" y="0"/>
                </a:moveTo>
                <a:lnTo>
                  <a:pt x="0" y="0"/>
                </a:lnTo>
                <a:lnTo>
                  <a:pt x="0" y="2563471"/>
                </a:lnTo>
                <a:lnTo>
                  <a:pt x="9751945" y="2563471"/>
                </a:lnTo>
                <a:lnTo>
                  <a:pt x="9751945"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E767D"/>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12461598" y="-60753"/>
            <a:ext cx="8288984" cy="2178906"/>
          </a:xfrm>
          <a:custGeom>
            <a:avLst/>
            <a:gdLst/>
            <a:ahLst/>
            <a:cxnLst/>
            <a:rect r="r" b="b" t="t" l="l"/>
            <a:pathLst>
              <a:path h="2178906" w="8288984">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0420" y="777208"/>
            <a:ext cx="16374040" cy="8732583"/>
            <a:chOff x="0" y="0"/>
            <a:chExt cx="4312504" cy="2299940"/>
          </a:xfrm>
        </p:grpSpPr>
        <p:sp>
          <p:nvSpPr>
            <p:cNvPr name="Freeform 4" id="4"/>
            <p:cNvSpPr/>
            <p:nvPr/>
          </p:nvSpPr>
          <p:spPr>
            <a:xfrm flipH="false" flipV="false" rot="0">
              <a:off x="0" y="0"/>
              <a:ext cx="4312504" cy="2299940"/>
            </a:xfrm>
            <a:custGeom>
              <a:avLst/>
              <a:gdLst/>
              <a:ahLst/>
              <a:cxnLst/>
              <a:rect r="r" b="b" t="t" l="l"/>
              <a:pathLst>
                <a:path h="2299940" w="4312504">
                  <a:moveTo>
                    <a:pt x="0" y="0"/>
                  </a:moveTo>
                  <a:lnTo>
                    <a:pt x="4312504" y="0"/>
                  </a:lnTo>
                  <a:lnTo>
                    <a:pt x="4312504" y="2299940"/>
                  </a:lnTo>
                  <a:lnTo>
                    <a:pt x="0" y="2299940"/>
                  </a:lnTo>
                  <a:close/>
                </a:path>
              </a:pathLst>
            </a:custGeom>
            <a:solidFill>
              <a:srgbClr val="F0F6F5"/>
            </a:solidFill>
          </p:spPr>
        </p:sp>
        <p:sp>
          <p:nvSpPr>
            <p:cNvPr name="TextBox 5" id="5"/>
            <p:cNvSpPr txBox="true"/>
            <p:nvPr/>
          </p:nvSpPr>
          <p:spPr>
            <a:xfrm>
              <a:off x="0" y="-47625"/>
              <a:ext cx="4312504" cy="2347565"/>
            </a:xfrm>
            <a:prstGeom prst="rect">
              <a:avLst/>
            </a:prstGeom>
          </p:spPr>
          <p:txBody>
            <a:bodyPr anchor="ctr" rtlCol="false" tIns="50800" lIns="50800" bIns="50800" rIns="50800"/>
            <a:lstStyle/>
            <a:p>
              <a:pPr algn="ctr">
                <a:lnSpc>
                  <a:spcPts val="3174"/>
                </a:lnSpc>
              </a:pPr>
            </a:p>
          </p:txBody>
        </p:sp>
      </p:grpSp>
      <p:sp>
        <p:nvSpPr>
          <p:cNvPr name="Freeform 6" id="6"/>
          <p:cNvSpPr/>
          <p:nvPr/>
        </p:nvSpPr>
        <p:spPr>
          <a:xfrm flipH="false" flipV="false" rot="0">
            <a:off x="16606090" y="7217020"/>
            <a:ext cx="653210" cy="4082561"/>
          </a:xfrm>
          <a:custGeom>
            <a:avLst/>
            <a:gdLst/>
            <a:ahLst/>
            <a:cxnLst/>
            <a:rect r="r" b="b" t="t" l="l"/>
            <a:pathLst>
              <a:path h="4082561" w="653210">
                <a:moveTo>
                  <a:pt x="0" y="0"/>
                </a:moveTo>
                <a:lnTo>
                  <a:pt x="653210" y="0"/>
                </a:lnTo>
                <a:lnTo>
                  <a:pt x="653210" y="4082560"/>
                </a:lnTo>
                <a:lnTo>
                  <a:pt x="0" y="40825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7" id="7"/>
          <p:cNvPicPr>
            <a:picLocks noChangeAspect="true"/>
          </p:cNvPicPr>
          <p:nvPr/>
        </p:nvPicPr>
        <p:blipFill>
          <a:blip r:embed="rId6"/>
          <a:stretch>
            <a:fillRect/>
          </a:stretch>
        </p:blipFill>
        <p:spPr>
          <a:xfrm rot="0">
            <a:off x="1032533" y="-175568"/>
            <a:ext cx="16748014" cy="10638136"/>
          </a:xfrm>
          <a:prstGeom prst="rect">
            <a:avLst/>
          </a:prstGeom>
        </p:spPr>
      </p:pic>
      <p:sp>
        <p:nvSpPr>
          <p:cNvPr name="Freeform 8" id="8"/>
          <p:cNvSpPr/>
          <p:nvPr/>
        </p:nvSpPr>
        <p:spPr>
          <a:xfrm flipH="true" flipV="false" rot="0">
            <a:off x="-5860783" y="2668082"/>
            <a:ext cx="8288984" cy="2178906"/>
          </a:xfrm>
          <a:custGeom>
            <a:avLst/>
            <a:gdLst/>
            <a:ahLst/>
            <a:cxnLst/>
            <a:rect r="r" b="b" t="t" l="l"/>
            <a:pathLst>
              <a:path h="2178906" w="8288984">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0">
            <a:off x="7501660" y="8875500"/>
            <a:ext cx="8288984" cy="2178906"/>
          </a:xfrm>
          <a:custGeom>
            <a:avLst/>
            <a:gdLst/>
            <a:ahLst/>
            <a:cxnLst/>
            <a:rect r="r" b="b" t="t" l="l"/>
            <a:pathLst>
              <a:path h="2178906" w="8288984">
                <a:moveTo>
                  <a:pt x="8288984" y="0"/>
                </a:moveTo>
                <a:lnTo>
                  <a:pt x="0" y="0"/>
                </a:lnTo>
                <a:lnTo>
                  <a:pt x="0" y="2178906"/>
                </a:lnTo>
                <a:lnTo>
                  <a:pt x="8288984" y="2178906"/>
                </a:lnTo>
                <a:lnTo>
                  <a:pt x="8288984"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5496804" y="7217020"/>
            <a:ext cx="586404" cy="4082561"/>
          </a:xfrm>
          <a:custGeom>
            <a:avLst/>
            <a:gdLst/>
            <a:ahLst/>
            <a:cxnLst/>
            <a:rect r="r" b="b" t="t" l="l"/>
            <a:pathLst>
              <a:path h="4082561" w="586404">
                <a:moveTo>
                  <a:pt x="0" y="0"/>
                </a:moveTo>
                <a:lnTo>
                  <a:pt x="586404" y="0"/>
                </a:lnTo>
                <a:lnTo>
                  <a:pt x="586404" y="4082560"/>
                </a:lnTo>
                <a:lnTo>
                  <a:pt x="0" y="40825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811960" y="7641457"/>
            <a:ext cx="3824759" cy="3859848"/>
          </a:xfrm>
          <a:custGeom>
            <a:avLst/>
            <a:gdLst/>
            <a:ahLst/>
            <a:cxnLst/>
            <a:rect r="r" b="b" t="t" l="l"/>
            <a:pathLst>
              <a:path h="3859848" w="3824759">
                <a:moveTo>
                  <a:pt x="0" y="0"/>
                </a:moveTo>
                <a:lnTo>
                  <a:pt x="3824759" y="0"/>
                </a:lnTo>
                <a:lnTo>
                  <a:pt x="3824759" y="3859848"/>
                </a:lnTo>
                <a:lnTo>
                  <a:pt x="0" y="38598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970515" y="-714114"/>
            <a:ext cx="6832222" cy="2832266"/>
          </a:xfrm>
          <a:custGeom>
            <a:avLst/>
            <a:gdLst/>
            <a:ahLst/>
            <a:cxnLst/>
            <a:rect r="r" b="b" t="t" l="l"/>
            <a:pathLst>
              <a:path h="2832266" w="6832222">
                <a:moveTo>
                  <a:pt x="0" y="0"/>
                </a:moveTo>
                <a:lnTo>
                  <a:pt x="6832221" y="0"/>
                </a:lnTo>
                <a:lnTo>
                  <a:pt x="6832221" y="2832267"/>
                </a:lnTo>
                <a:lnTo>
                  <a:pt x="0" y="28322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5790644" y="-279825"/>
            <a:ext cx="3080752" cy="3103322"/>
          </a:xfrm>
          <a:custGeom>
            <a:avLst/>
            <a:gdLst/>
            <a:ahLst/>
            <a:cxnLst/>
            <a:rect r="r" b="b" t="t" l="l"/>
            <a:pathLst>
              <a:path h="3103322" w="3080752">
                <a:moveTo>
                  <a:pt x="0" y="0"/>
                </a:moveTo>
                <a:lnTo>
                  <a:pt x="3080752" y="0"/>
                </a:lnTo>
                <a:lnTo>
                  <a:pt x="3080752" y="3103322"/>
                </a:lnTo>
                <a:lnTo>
                  <a:pt x="0" y="310332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TextBox 2" id="2"/>
          <p:cNvSpPr txBox="true"/>
          <p:nvPr/>
        </p:nvSpPr>
        <p:spPr>
          <a:xfrm rot="0">
            <a:off x="671268" y="1386663"/>
            <a:ext cx="16945463" cy="2540985"/>
          </a:xfrm>
          <a:prstGeom prst="rect">
            <a:avLst/>
          </a:prstGeom>
        </p:spPr>
        <p:txBody>
          <a:bodyPr anchor="t" rtlCol="false" tIns="0" lIns="0" bIns="0" rIns="0">
            <a:spAutoFit/>
          </a:bodyPr>
          <a:lstStyle/>
          <a:p>
            <a:pPr algn="ctr">
              <a:lnSpc>
                <a:spcPts val="9953"/>
              </a:lnSpc>
            </a:pPr>
            <a:r>
              <a:rPr lang="en-US" sz="8655">
                <a:solidFill>
                  <a:srgbClr val="000000"/>
                </a:solidFill>
                <a:latin typeface="Mokoto"/>
                <a:ea typeface="Mokoto"/>
                <a:cs typeface="Mokoto"/>
                <a:sym typeface="Mokoto"/>
              </a:rPr>
              <a:t>VENTAJAS Y DESVENTAJAS</a:t>
            </a:r>
          </a:p>
        </p:txBody>
      </p:sp>
      <p:sp>
        <p:nvSpPr>
          <p:cNvPr name="Freeform 3" id="3"/>
          <p:cNvSpPr/>
          <p:nvPr/>
        </p:nvSpPr>
        <p:spPr>
          <a:xfrm flipH="false" flipV="false" rot="0">
            <a:off x="1514038" y="4353454"/>
            <a:ext cx="944968" cy="944968"/>
          </a:xfrm>
          <a:custGeom>
            <a:avLst/>
            <a:gdLst/>
            <a:ahLst/>
            <a:cxnLst/>
            <a:rect r="r" b="b" t="t" l="l"/>
            <a:pathLst>
              <a:path h="944968" w="944968">
                <a:moveTo>
                  <a:pt x="0" y="0"/>
                </a:moveTo>
                <a:lnTo>
                  <a:pt x="944968" y="0"/>
                </a:lnTo>
                <a:lnTo>
                  <a:pt x="944968" y="944968"/>
                </a:lnTo>
                <a:lnTo>
                  <a:pt x="0" y="944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135576" y="4606561"/>
            <a:ext cx="4591821" cy="573405"/>
          </a:xfrm>
          <a:prstGeom prst="rect">
            <a:avLst/>
          </a:prstGeom>
        </p:spPr>
        <p:txBody>
          <a:bodyPr anchor="t" rtlCol="false" tIns="0" lIns="0" bIns="0" rIns="0">
            <a:spAutoFit/>
          </a:bodyPr>
          <a:lstStyle/>
          <a:p>
            <a:pPr algn="l">
              <a:lnSpc>
                <a:spcPts val="4620"/>
              </a:lnSpc>
              <a:spcBef>
                <a:spcPct val="0"/>
              </a:spcBef>
            </a:pPr>
            <a:r>
              <a:rPr lang="en-US" sz="3300" u="sng">
                <a:solidFill>
                  <a:srgbClr val="000000"/>
                </a:solidFill>
                <a:latin typeface="Mokoto"/>
                <a:ea typeface="Mokoto"/>
                <a:cs typeface="Mokoto"/>
                <a:sym typeface="Mokoto"/>
              </a:rPr>
              <a:t>DESVENTAJAS</a:t>
            </a:r>
          </a:p>
        </p:txBody>
      </p:sp>
      <p:sp>
        <p:nvSpPr>
          <p:cNvPr name="TextBox 5" id="5"/>
          <p:cNvSpPr txBox="true"/>
          <p:nvPr/>
        </p:nvSpPr>
        <p:spPr>
          <a:xfrm rot="0">
            <a:off x="2685586" y="4507588"/>
            <a:ext cx="3815124" cy="573405"/>
          </a:xfrm>
          <a:prstGeom prst="rect">
            <a:avLst/>
          </a:prstGeom>
        </p:spPr>
        <p:txBody>
          <a:bodyPr anchor="t" rtlCol="false" tIns="0" lIns="0" bIns="0" rIns="0">
            <a:spAutoFit/>
          </a:bodyPr>
          <a:lstStyle/>
          <a:p>
            <a:pPr algn="l">
              <a:lnSpc>
                <a:spcPts val="4620"/>
              </a:lnSpc>
              <a:spcBef>
                <a:spcPct val="0"/>
              </a:spcBef>
            </a:pPr>
            <a:r>
              <a:rPr lang="en-US" sz="3300" u="sng">
                <a:solidFill>
                  <a:srgbClr val="000000"/>
                </a:solidFill>
                <a:latin typeface="Mokoto"/>
                <a:ea typeface="Mokoto"/>
                <a:cs typeface="Mokoto"/>
                <a:sym typeface="Mokoto"/>
              </a:rPr>
              <a:t>VENTAJAS</a:t>
            </a:r>
          </a:p>
        </p:txBody>
      </p:sp>
      <p:sp>
        <p:nvSpPr>
          <p:cNvPr name="TextBox 6" id="6"/>
          <p:cNvSpPr txBox="true"/>
          <p:nvPr/>
        </p:nvSpPr>
        <p:spPr>
          <a:xfrm rot="0">
            <a:off x="1282925" y="5436406"/>
            <a:ext cx="4962003" cy="4442460"/>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000000"/>
                </a:solidFill>
                <a:latin typeface="Sniglet"/>
                <a:ea typeface="Sniglet"/>
                <a:cs typeface="Sniglet"/>
                <a:sym typeface="Sniglet"/>
              </a:rPr>
              <a:t>Fác</a:t>
            </a:r>
            <a:r>
              <a:rPr lang="en-US" sz="3600">
                <a:solidFill>
                  <a:srgbClr val="000000"/>
                </a:solidFill>
                <a:latin typeface="Sniglet"/>
                <a:ea typeface="Sniglet"/>
                <a:cs typeface="Sniglet"/>
                <a:sym typeface="Sniglet"/>
              </a:rPr>
              <a:t>il de entender e implementar. </a:t>
            </a:r>
          </a:p>
          <a:p>
            <a:pPr algn="l" marL="777240" indent="-388620" lvl="1">
              <a:lnSpc>
                <a:spcPts val="5040"/>
              </a:lnSpc>
              <a:buFont typeface="Arial"/>
              <a:buChar char="•"/>
            </a:pPr>
            <a:r>
              <a:rPr lang="en-US" sz="3600">
                <a:solidFill>
                  <a:srgbClr val="000000"/>
                </a:solidFill>
                <a:latin typeface="Sniglet"/>
                <a:ea typeface="Sniglet"/>
                <a:cs typeface="Sniglet"/>
                <a:sym typeface="Sniglet"/>
              </a:rPr>
              <a:t>Realiza pocos intercambios. </a:t>
            </a:r>
          </a:p>
          <a:p>
            <a:pPr algn="l" marL="777240" indent="-388620" lvl="1">
              <a:lnSpc>
                <a:spcPts val="5040"/>
              </a:lnSpc>
              <a:buFont typeface="Arial"/>
              <a:buChar char="•"/>
            </a:pPr>
            <a:r>
              <a:rPr lang="en-US" sz="3600">
                <a:solidFill>
                  <a:srgbClr val="000000"/>
                </a:solidFill>
                <a:latin typeface="Sniglet"/>
                <a:ea typeface="Sniglet"/>
                <a:cs typeface="Sniglet"/>
                <a:sym typeface="Sniglet"/>
              </a:rPr>
              <a:t>No requiere memoria adicional significativa. </a:t>
            </a:r>
          </a:p>
        </p:txBody>
      </p:sp>
      <p:sp>
        <p:nvSpPr>
          <p:cNvPr name="Freeform 7" id="7"/>
          <p:cNvSpPr/>
          <p:nvPr/>
        </p:nvSpPr>
        <p:spPr>
          <a:xfrm flipH="false" flipV="true" rot="0">
            <a:off x="11962008" y="4353454"/>
            <a:ext cx="944968" cy="944968"/>
          </a:xfrm>
          <a:custGeom>
            <a:avLst/>
            <a:gdLst/>
            <a:ahLst/>
            <a:cxnLst/>
            <a:rect r="r" b="b" t="t" l="l"/>
            <a:pathLst>
              <a:path h="944968" w="944968">
                <a:moveTo>
                  <a:pt x="0" y="944968"/>
                </a:moveTo>
                <a:lnTo>
                  <a:pt x="944968" y="944968"/>
                </a:lnTo>
                <a:lnTo>
                  <a:pt x="944968" y="0"/>
                </a:lnTo>
                <a:lnTo>
                  <a:pt x="0" y="0"/>
                </a:lnTo>
                <a:lnTo>
                  <a:pt x="0" y="9449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178377" y="4455020"/>
            <a:ext cx="3711040" cy="3137515"/>
          </a:xfrm>
          <a:custGeom>
            <a:avLst/>
            <a:gdLst/>
            <a:ahLst/>
            <a:cxnLst/>
            <a:rect r="r" b="b" t="t" l="l"/>
            <a:pathLst>
              <a:path h="3137515" w="3711040">
                <a:moveTo>
                  <a:pt x="0" y="0"/>
                </a:moveTo>
                <a:lnTo>
                  <a:pt x="3711040" y="0"/>
                </a:lnTo>
                <a:lnTo>
                  <a:pt x="3711040" y="3137515"/>
                </a:lnTo>
                <a:lnTo>
                  <a:pt x="0" y="31375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264458" y="7906248"/>
            <a:ext cx="3538878" cy="1421986"/>
          </a:xfrm>
          <a:custGeom>
            <a:avLst/>
            <a:gdLst/>
            <a:ahLst/>
            <a:cxnLst/>
            <a:rect r="r" b="b" t="t" l="l"/>
            <a:pathLst>
              <a:path h="1421986" w="3538878">
                <a:moveTo>
                  <a:pt x="0" y="0"/>
                </a:moveTo>
                <a:lnTo>
                  <a:pt x="3538878" y="0"/>
                </a:lnTo>
                <a:lnTo>
                  <a:pt x="3538878" y="1421986"/>
                </a:lnTo>
                <a:lnTo>
                  <a:pt x="0" y="1421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0800000">
            <a:off x="-5603399" y="1553416"/>
            <a:ext cx="8288984" cy="2178906"/>
          </a:xfrm>
          <a:custGeom>
            <a:avLst/>
            <a:gdLst/>
            <a:ahLst/>
            <a:cxnLst/>
            <a:rect r="r" b="b" t="t" l="l"/>
            <a:pathLst>
              <a:path h="2178906" w="8288984">
                <a:moveTo>
                  <a:pt x="0" y="0"/>
                </a:moveTo>
                <a:lnTo>
                  <a:pt x="8288985" y="0"/>
                </a:lnTo>
                <a:lnTo>
                  <a:pt x="8288985" y="2178905"/>
                </a:lnTo>
                <a:lnTo>
                  <a:pt x="0" y="21789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800000">
            <a:off x="14879630" y="-1089453"/>
            <a:ext cx="8288984" cy="2178906"/>
          </a:xfrm>
          <a:custGeom>
            <a:avLst/>
            <a:gdLst/>
            <a:ahLst/>
            <a:cxnLst/>
            <a:rect r="r" b="b" t="t" l="l"/>
            <a:pathLst>
              <a:path h="2178906" w="8288984">
                <a:moveTo>
                  <a:pt x="0" y="0"/>
                </a:moveTo>
                <a:lnTo>
                  <a:pt x="8288984" y="0"/>
                </a:lnTo>
                <a:lnTo>
                  <a:pt x="8288984" y="2178906"/>
                </a:lnTo>
                <a:lnTo>
                  <a:pt x="0" y="2178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1822867" y="5660372"/>
            <a:ext cx="4962003" cy="3804285"/>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000000"/>
                </a:solidFill>
                <a:latin typeface="Sniglet"/>
                <a:ea typeface="Sniglet"/>
                <a:cs typeface="Sniglet"/>
                <a:sym typeface="Sniglet"/>
              </a:rPr>
              <a:t>Es lento y poco efic</a:t>
            </a:r>
            <a:r>
              <a:rPr lang="en-US" sz="3600">
                <a:solidFill>
                  <a:srgbClr val="000000"/>
                </a:solidFill>
                <a:latin typeface="Sniglet"/>
                <a:ea typeface="Sniglet"/>
                <a:cs typeface="Sniglet"/>
                <a:sym typeface="Sniglet"/>
              </a:rPr>
              <a:t>iente cuando se usan listas grandes de elementos. </a:t>
            </a:r>
          </a:p>
          <a:p>
            <a:pPr algn="l" marL="777240" indent="-388620" lvl="1">
              <a:lnSpc>
                <a:spcPts val="5040"/>
              </a:lnSpc>
              <a:buFont typeface="Arial"/>
              <a:buChar char="•"/>
            </a:pPr>
            <a:r>
              <a:rPr lang="en-US" sz="3600">
                <a:solidFill>
                  <a:srgbClr val="000000"/>
                </a:solidFill>
                <a:latin typeface="Sniglet"/>
                <a:ea typeface="Sniglet"/>
                <a:cs typeface="Sniglet"/>
                <a:sym typeface="Sniglet"/>
              </a:rPr>
              <a:t>Realiza numerosas comparaciones.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TextBox 2" id="2"/>
          <p:cNvSpPr txBox="true"/>
          <p:nvPr/>
        </p:nvSpPr>
        <p:spPr>
          <a:xfrm rot="0">
            <a:off x="1385792" y="981075"/>
            <a:ext cx="11794767" cy="782802"/>
          </a:xfrm>
          <a:prstGeom prst="rect">
            <a:avLst/>
          </a:prstGeom>
        </p:spPr>
        <p:txBody>
          <a:bodyPr anchor="t" rtlCol="false" tIns="0" lIns="0" bIns="0" rIns="0">
            <a:spAutoFit/>
          </a:bodyPr>
          <a:lstStyle/>
          <a:p>
            <a:pPr algn="l" marL="0" indent="0" lvl="0">
              <a:lnSpc>
                <a:spcPts val="6214"/>
              </a:lnSpc>
            </a:pPr>
            <a:r>
              <a:rPr lang="en-US" sz="4855" spc="-602">
                <a:solidFill>
                  <a:srgbClr val="05061C"/>
                </a:solidFill>
                <a:latin typeface="Mokoto"/>
                <a:ea typeface="Mokoto"/>
                <a:cs typeface="Mokoto"/>
                <a:sym typeface="Mokoto"/>
              </a:rPr>
              <a:t>CARACTERISTICAS TECNICAS</a:t>
            </a:r>
          </a:p>
        </p:txBody>
      </p:sp>
      <p:sp>
        <p:nvSpPr>
          <p:cNvPr name="Freeform 3" id="3"/>
          <p:cNvSpPr/>
          <p:nvPr/>
        </p:nvSpPr>
        <p:spPr>
          <a:xfrm flipH="false" flipV="false" rot="0">
            <a:off x="-425368" y="9258300"/>
            <a:ext cx="9453842" cy="3919047"/>
          </a:xfrm>
          <a:custGeom>
            <a:avLst/>
            <a:gdLst/>
            <a:ahLst/>
            <a:cxnLst/>
            <a:rect r="r" b="b" t="t" l="l"/>
            <a:pathLst>
              <a:path h="3919047" w="9453842">
                <a:moveTo>
                  <a:pt x="0" y="0"/>
                </a:moveTo>
                <a:lnTo>
                  <a:pt x="9453843" y="0"/>
                </a:lnTo>
                <a:lnTo>
                  <a:pt x="9453843" y="3919047"/>
                </a:lnTo>
                <a:lnTo>
                  <a:pt x="0" y="3919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8748829" y="2295437"/>
            <a:ext cx="956758" cy="5979735"/>
          </a:xfrm>
          <a:custGeom>
            <a:avLst/>
            <a:gdLst/>
            <a:ahLst/>
            <a:cxnLst/>
            <a:rect r="r" b="b" t="t" l="l"/>
            <a:pathLst>
              <a:path h="5979735" w="956758">
                <a:moveTo>
                  <a:pt x="0" y="0"/>
                </a:moveTo>
                <a:lnTo>
                  <a:pt x="956758" y="0"/>
                </a:lnTo>
                <a:lnTo>
                  <a:pt x="956758" y="5979736"/>
                </a:lnTo>
                <a:lnTo>
                  <a:pt x="0" y="5979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916554" y="0"/>
            <a:ext cx="4133590" cy="4133590"/>
          </a:xfrm>
          <a:custGeom>
            <a:avLst/>
            <a:gdLst/>
            <a:ahLst/>
            <a:cxnLst/>
            <a:rect r="r" b="b" t="t" l="l"/>
            <a:pathLst>
              <a:path h="4133590" w="4133590">
                <a:moveTo>
                  <a:pt x="0" y="0"/>
                </a:moveTo>
                <a:lnTo>
                  <a:pt x="4133591" y="0"/>
                </a:lnTo>
                <a:lnTo>
                  <a:pt x="4133591" y="4133590"/>
                </a:lnTo>
                <a:lnTo>
                  <a:pt x="0" y="4133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8797754" y="3969136"/>
            <a:ext cx="858907" cy="5979735"/>
          </a:xfrm>
          <a:custGeom>
            <a:avLst/>
            <a:gdLst/>
            <a:ahLst/>
            <a:cxnLst/>
            <a:rect r="r" b="b" t="t" l="l"/>
            <a:pathLst>
              <a:path h="5979735" w="858907">
                <a:moveTo>
                  <a:pt x="0" y="0"/>
                </a:moveTo>
                <a:lnTo>
                  <a:pt x="858907" y="0"/>
                </a:lnTo>
                <a:lnTo>
                  <a:pt x="858907" y="5979736"/>
                </a:lnTo>
                <a:lnTo>
                  <a:pt x="0" y="59797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916554" y="8582162"/>
            <a:ext cx="2487716" cy="5105388"/>
          </a:xfrm>
          <a:custGeom>
            <a:avLst/>
            <a:gdLst/>
            <a:ahLst/>
            <a:cxnLst/>
            <a:rect r="r" b="b" t="t" l="l"/>
            <a:pathLst>
              <a:path h="5105388" w="2487716">
                <a:moveTo>
                  <a:pt x="0" y="0"/>
                </a:moveTo>
                <a:lnTo>
                  <a:pt x="2487717" y="0"/>
                </a:lnTo>
                <a:lnTo>
                  <a:pt x="2487717" y="5105388"/>
                </a:lnTo>
                <a:lnTo>
                  <a:pt x="0" y="51053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9542825" y="9121885"/>
            <a:ext cx="2633170" cy="3368008"/>
          </a:xfrm>
          <a:custGeom>
            <a:avLst/>
            <a:gdLst/>
            <a:ahLst/>
            <a:cxnLst/>
            <a:rect r="r" b="b" t="t" l="l"/>
            <a:pathLst>
              <a:path h="3368008" w="2633170">
                <a:moveTo>
                  <a:pt x="0" y="0"/>
                </a:moveTo>
                <a:lnTo>
                  <a:pt x="2633170" y="0"/>
                </a:lnTo>
                <a:lnTo>
                  <a:pt x="2633170" y="3368008"/>
                </a:lnTo>
                <a:lnTo>
                  <a:pt x="0" y="33680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2741937" y="9121885"/>
            <a:ext cx="2608676" cy="3368008"/>
          </a:xfrm>
          <a:custGeom>
            <a:avLst/>
            <a:gdLst/>
            <a:ahLst/>
            <a:cxnLst/>
            <a:rect r="r" b="b" t="t" l="l"/>
            <a:pathLst>
              <a:path h="3368008" w="2608676">
                <a:moveTo>
                  <a:pt x="0" y="0"/>
                </a:moveTo>
                <a:lnTo>
                  <a:pt x="2608676" y="0"/>
                </a:lnTo>
                <a:lnTo>
                  <a:pt x="2608676" y="3368008"/>
                </a:lnTo>
                <a:lnTo>
                  <a:pt x="0" y="336800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1606647" y="2658552"/>
            <a:ext cx="13558108" cy="1435699"/>
          </a:xfrm>
          <a:prstGeom prst="rect">
            <a:avLst/>
          </a:prstGeom>
        </p:spPr>
        <p:txBody>
          <a:bodyPr anchor="t" rtlCol="false" tIns="0" lIns="0" bIns="0" rIns="0">
            <a:spAutoFit/>
          </a:bodyPr>
          <a:lstStyle/>
          <a:p>
            <a:pPr algn="l">
              <a:lnSpc>
                <a:spcPts val="3851"/>
              </a:lnSpc>
            </a:pPr>
            <a:r>
              <a:rPr lang="en-US" sz="2567">
                <a:solidFill>
                  <a:srgbClr val="05061C"/>
                </a:solidFill>
                <a:latin typeface="Sniglet"/>
                <a:ea typeface="Sniglet"/>
                <a:cs typeface="Sniglet"/>
                <a:sym typeface="Sniglet"/>
              </a:rPr>
              <a:t>No es estable, ya que los elementos iguales pueden cambiar de posición dependiendo de cómo ocurren los intercambios.</a:t>
            </a:r>
          </a:p>
          <a:p>
            <a:pPr algn="l">
              <a:lnSpc>
                <a:spcPts val="3851"/>
              </a:lnSpc>
            </a:pPr>
          </a:p>
        </p:txBody>
      </p:sp>
      <p:sp>
        <p:nvSpPr>
          <p:cNvPr name="TextBox 11" id="11"/>
          <p:cNvSpPr txBox="true"/>
          <p:nvPr/>
        </p:nvSpPr>
        <p:spPr>
          <a:xfrm rot="0">
            <a:off x="1606647" y="2028695"/>
            <a:ext cx="10569348" cy="478630"/>
          </a:xfrm>
          <a:prstGeom prst="rect">
            <a:avLst/>
          </a:prstGeom>
        </p:spPr>
        <p:txBody>
          <a:bodyPr anchor="t" rtlCol="false" tIns="0" lIns="0" bIns="0" rIns="0">
            <a:spAutoFit/>
          </a:bodyPr>
          <a:lstStyle/>
          <a:p>
            <a:pPr algn="l" marL="0" indent="0" lvl="0">
              <a:lnSpc>
                <a:spcPts val="3913"/>
              </a:lnSpc>
            </a:pPr>
            <a:r>
              <a:rPr lang="en-US" sz="2942">
                <a:solidFill>
                  <a:srgbClr val="FBFEFE"/>
                </a:solidFill>
                <a:latin typeface="Sniglet"/>
                <a:ea typeface="Sniglet"/>
                <a:cs typeface="Sniglet"/>
                <a:sym typeface="Sniglet"/>
              </a:rPr>
              <a:t>Estabilidad </a:t>
            </a:r>
          </a:p>
        </p:txBody>
      </p:sp>
      <p:sp>
        <p:nvSpPr>
          <p:cNvPr name="TextBox 12" id="12"/>
          <p:cNvSpPr txBox="true"/>
          <p:nvPr/>
        </p:nvSpPr>
        <p:spPr>
          <a:xfrm rot="0">
            <a:off x="1606647" y="4730726"/>
            <a:ext cx="14174132" cy="1409386"/>
          </a:xfrm>
          <a:prstGeom prst="rect">
            <a:avLst/>
          </a:prstGeom>
        </p:spPr>
        <p:txBody>
          <a:bodyPr anchor="t" rtlCol="false" tIns="0" lIns="0" bIns="0" rIns="0">
            <a:spAutoFit/>
          </a:bodyPr>
          <a:lstStyle/>
          <a:p>
            <a:pPr algn="l">
              <a:lnSpc>
                <a:spcPts val="3762"/>
              </a:lnSpc>
            </a:pPr>
            <a:r>
              <a:rPr lang="en-US" sz="2508">
                <a:solidFill>
                  <a:srgbClr val="05061C"/>
                </a:solidFill>
                <a:latin typeface="Sniglet"/>
                <a:ea typeface="Sniglet"/>
                <a:cs typeface="Sniglet"/>
                <a:sym typeface="Sniglet"/>
              </a:rPr>
              <a:t>No requiere estructuras auxiliares grandes, ya que realiza el ordenamiento directamente en el array. Solo requiere una cantidad constante de espacio adicional, lo que lo convierte en un algoritmo de bajo consumo de memoria. </a:t>
            </a:r>
          </a:p>
        </p:txBody>
      </p:sp>
      <p:sp>
        <p:nvSpPr>
          <p:cNvPr name="TextBox 13" id="13"/>
          <p:cNvSpPr txBox="true"/>
          <p:nvPr/>
        </p:nvSpPr>
        <p:spPr>
          <a:xfrm rot="0">
            <a:off x="1606647" y="3968381"/>
            <a:ext cx="10569348" cy="967740"/>
          </a:xfrm>
          <a:prstGeom prst="rect">
            <a:avLst/>
          </a:prstGeom>
        </p:spPr>
        <p:txBody>
          <a:bodyPr anchor="t" rtlCol="false" tIns="0" lIns="0" bIns="0" rIns="0">
            <a:spAutoFit/>
          </a:bodyPr>
          <a:lstStyle/>
          <a:p>
            <a:pPr algn="l">
              <a:lnSpc>
                <a:spcPts val="3913"/>
              </a:lnSpc>
            </a:pPr>
            <a:r>
              <a:rPr lang="en-US" sz="2942">
                <a:solidFill>
                  <a:srgbClr val="FBFEFE"/>
                </a:solidFill>
                <a:latin typeface="Sniglet"/>
                <a:ea typeface="Sniglet"/>
                <a:cs typeface="Sniglet"/>
                <a:sym typeface="Sniglet"/>
              </a:rPr>
              <a:t>In-place </a:t>
            </a:r>
          </a:p>
          <a:p>
            <a:pPr algn="l" marL="0" indent="0" lvl="0">
              <a:lnSpc>
                <a:spcPts val="3913"/>
              </a:lnSpc>
            </a:pPr>
          </a:p>
        </p:txBody>
      </p:sp>
      <p:sp>
        <p:nvSpPr>
          <p:cNvPr name="TextBox 14" id="14"/>
          <p:cNvSpPr txBox="true"/>
          <p:nvPr/>
        </p:nvSpPr>
        <p:spPr>
          <a:xfrm rot="0">
            <a:off x="1606647" y="6491450"/>
            <a:ext cx="12897496" cy="888798"/>
          </a:xfrm>
          <a:prstGeom prst="rect">
            <a:avLst/>
          </a:prstGeom>
        </p:spPr>
        <p:txBody>
          <a:bodyPr anchor="t" rtlCol="false" tIns="0" lIns="0" bIns="0" rIns="0">
            <a:spAutoFit/>
          </a:bodyPr>
          <a:lstStyle/>
          <a:p>
            <a:pPr algn="l">
              <a:lnSpc>
                <a:spcPts val="3597"/>
              </a:lnSpc>
            </a:pPr>
            <a:r>
              <a:rPr lang="en-US" sz="2704">
                <a:solidFill>
                  <a:srgbClr val="FBFEFE"/>
                </a:solidFill>
                <a:latin typeface="Sniglet"/>
                <a:ea typeface="Sniglet"/>
                <a:cs typeface="Sniglet"/>
                <a:sym typeface="Sniglet"/>
              </a:rPr>
              <a:t>Adaptabilidad </a:t>
            </a:r>
          </a:p>
          <a:p>
            <a:pPr algn="l" marL="0" indent="0" lvl="0">
              <a:lnSpc>
                <a:spcPts val="3597"/>
              </a:lnSpc>
            </a:pPr>
          </a:p>
        </p:txBody>
      </p:sp>
      <p:sp>
        <p:nvSpPr>
          <p:cNvPr name="TextBox 15" id="15"/>
          <p:cNvSpPr txBox="true"/>
          <p:nvPr/>
        </p:nvSpPr>
        <p:spPr>
          <a:xfrm rot="0">
            <a:off x="1606647" y="7130803"/>
            <a:ext cx="14174132" cy="2407754"/>
          </a:xfrm>
          <a:prstGeom prst="rect">
            <a:avLst/>
          </a:prstGeom>
        </p:spPr>
        <p:txBody>
          <a:bodyPr anchor="t" rtlCol="false" tIns="0" lIns="0" bIns="0" rIns="0">
            <a:spAutoFit/>
          </a:bodyPr>
          <a:lstStyle/>
          <a:p>
            <a:pPr algn="l">
              <a:lnSpc>
                <a:spcPts val="3831"/>
              </a:lnSpc>
            </a:pPr>
            <a:r>
              <a:rPr lang="en-US" sz="2554">
                <a:solidFill>
                  <a:srgbClr val="05061C"/>
                </a:solidFill>
                <a:latin typeface="Sniglet"/>
                <a:ea typeface="Sniglet"/>
                <a:cs typeface="Sniglet"/>
                <a:sym typeface="Sniglet"/>
              </a:rPr>
              <a:t>No es adaptativo, realiza las mismas comparaciones y operaciones de intercambio en todos los casos, tanto en el mejor como en el peor escenario. Esto se debe a que el algoritmo siempre busca el elemento más pequeño en la porción no ordenada, sin importar si ya está parcialmente ordenado. </a:t>
            </a:r>
          </a:p>
          <a:p>
            <a:pPr algn="l">
              <a:lnSpc>
                <a:spcPts val="383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805621" y="8942007"/>
            <a:ext cx="8288984" cy="2178906"/>
          </a:xfrm>
          <a:custGeom>
            <a:avLst/>
            <a:gdLst/>
            <a:ahLst/>
            <a:cxnLst/>
            <a:rect r="r" b="b" t="t" l="l"/>
            <a:pathLst>
              <a:path h="2178906" w="8288984">
                <a:moveTo>
                  <a:pt x="0" y="0"/>
                </a:moveTo>
                <a:lnTo>
                  <a:pt x="8288985" y="0"/>
                </a:lnTo>
                <a:lnTo>
                  <a:pt x="8288985" y="2178906"/>
                </a:lnTo>
                <a:lnTo>
                  <a:pt x="0" y="21789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04611" y="-537405"/>
            <a:ext cx="8817711" cy="11470777"/>
            <a:chOff x="0" y="0"/>
            <a:chExt cx="2322360" cy="3021110"/>
          </a:xfrm>
        </p:grpSpPr>
        <p:sp>
          <p:nvSpPr>
            <p:cNvPr name="Freeform 4" id="4"/>
            <p:cNvSpPr/>
            <p:nvPr/>
          </p:nvSpPr>
          <p:spPr>
            <a:xfrm flipH="false" flipV="false" rot="0">
              <a:off x="0" y="0"/>
              <a:ext cx="2322360" cy="3021110"/>
            </a:xfrm>
            <a:custGeom>
              <a:avLst/>
              <a:gdLst/>
              <a:ahLst/>
              <a:cxnLst/>
              <a:rect r="r" b="b" t="t" l="l"/>
              <a:pathLst>
                <a:path h="3021110" w="2322360">
                  <a:moveTo>
                    <a:pt x="0" y="0"/>
                  </a:moveTo>
                  <a:lnTo>
                    <a:pt x="2322360" y="0"/>
                  </a:lnTo>
                  <a:lnTo>
                    <a:pt x="2322360" y="3021110"/>
                  </a:lnTo>
                  <a:lnTo>
                    <a:pt x="0" y="3021110"/>
                  </a:lnTo>
                  <a:close/>
                </a:path>
              </a:pathLst>
            </a:custGeom>
            <a:solidFill>
              <a:srgbClr val="4E767D"/>
            </a:solidFill>
          </p:spPr>
        </p:sp>
        <p:sp>
          <p:nvSpPr>
            <p:cNvPr name="TextBox 5" id="5"/>
            <p:cNvSpPr txBox="true"/>
            <p:nvPr/>
          </p:nvSpPr>
          <p:spPr>
            <a:xfrm>
              <a:off x="0" y="-47625"/>
              <a:ext cx="2322360" cy="3068735"/>
            </a:xfrm>
            <a:prstGeom prst="rect">
              <a:avLst/>
            </a:prstGeom>
          </p:spPr>
          <p:txBody>
            <a:bodyPr anchor="ctr" rtlCol="false" tIns="50800" lIns="50800" bIns="50800" rIns="50800"/>
            <a:lstStyle/>
            <a:p>
              <a:pPr algn="ctr">
                <a:lnSpc>
                  <a:spcPts val="3174"/>
                </a:lnSpc>
              </a:pPr>
            </a:p>
          </p:txBody>
        </p:sp>
      </p:grpSp>
      <p:sp>
        <p:nvSpPr>
          <p:cNvPr name="Freeform 6" id="6"/>
          <p:cNvSpPr/>
          <p:nvPr/>
        </p:nvSpPr>
        <p:spPr>
          <a:xfrm flipH="true" flipV="false" rot="0">
            <a:off x="11901113" y="1392465"/>
            <a:ext cx="5935599" cy="8229600"/>
          </a:xfrm>
          <a:custGeom>
            <a:avLst/>
            <a:gdLst/>
            <a:ahLst/>
            <a:cxnLst/>
            <a:rect r="r" b="b" t="t" l="l"/>
            <a:pathLst>
              <a:path h="8229600" w="5935599">
                <a:moveTo>
                  <a:pt x="5935599" y="0"/>
                </a:moveTo>
                <a:lnTo>
                  <a:pt x="0" y="0"/>
                </a:lnTo>
                <a:lnTo>
                  <a:pt x="0" y="8229600"/>
                </a:lnTo>
                <a:lnTo>
                  <a:pt x="5935599" y="8229600"/>
                </a:lnTo>
                <a:lnTo>
                  <a:pt x="5935599" y="0"/>
                </a:lnTo>
                <a:close/>
              </a:path>
            </a:pathLst>
          </a:custGeom>
          <a:blipFill>
            <a:blip r:embed="rId4"/>
            <a:stretch>
              <a:fillRect l="0" t="0" r="0" b="0"/>
            </a:stretch>
          </a:blipFill>
        </p:spPr>
      </p:sp>
      <p:sp>
        <p:nvSpPr>
          <p:cNvPr name="Freeform 7" id="7"/>
          <p:cNvSpPr/>
          <p:nvPr/>
        </p:nvSpPr>
        <p:spPr>
          <a:xfrm flipH="false" flipV="false" rot="-10800000">
            <a:off x="15098928" y="-845750"/>
            <a:ext cx="7130775" cy="1874450"/>
          </a:xfrm>
          <a:custGeom>
            <a:avLst/>
            <a:gdLst/>
            <a:ahLst/>
            <a:cxnLst/>
            <a:rect r="r" b="b" t="t" l="l"/>
            <a:pathLst>
              <a:path h="1874450" w="7130775">
                <a:moveTo>
                  <a:pt x="0" y="0"/>
                </a:moveTo>
                <a:lnTo>
                  <a:pt x="7130775" y="0"/>
                </a:lnTo>
                <a:lnTo>
                  <a:pt x="7130775" y="1874450"/>
                </a:lnTo>
                <a:lnTo>
                  <a:pt x="0" y="1874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8" id="8"/>
          <p:cNvGraphicFramePr>
            <a:graphicFrameLocks noGrp="true"/>
          </p:cNvGraphicFramePr>
          <p:nvPr/>
        </p:nvGraphicFramePr>
        <p:xfrm>
          <a:off x="1028700" y="2291324"/>
          <a:ext cx="9191587" cy="5788588"/>
        </p:xfrm>
        <a:graphic>
          <a:graphicData uri="http://schemas.openxmlformats.org/drawingml/2006/table">
            <a:tbl>
              <a:tblPr/>
              <a:tblGrid>
                <a:gridCol w="3063862"/>
                <a:gridCol w="3063862"/>
                <a:gridCol w="3063862"/>
              </a:tblGrid>
              <a:tr h="1447147">
                <a:tc>
                  <a:txBody>
                    <a:bodyPr anchor="t" rtlCol="false"/>
                    <a:lstStyle/>
                    <a:p>
                      <a:pPr algn="ctr">
                        <a:lnSpc>
                          <a:spcPts val="2520"/>
                        </a:lnSpc>
                        <a:defRPr/>
                      </a:pPr>
                      <a:r>
                        <a:rPr lang="en-US" sz="1800">
                          <a:solidFill>
                            <a:srgbClr val="FFFFFF"/>
                          </a:solidFill>
                          <a:latin typeface="Sniglet"/>
                          <a:ea typeface="Sniglet"/>
                          <a:cs typeface="Sniglet"/>
                          <a:sym typeface="Sniglet"/>
                        </a:rPr>
                        <a:t>Caso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r>
                        <a:rPr lang="en-US" sz="1800">
                          <a:solidFill>
                            <a:srgbClr val="FFFFFF"/>
                          </a:solidFill>
                          <a:latin typeface="Sniglet"/>
                          <a:ea typeface="Sniglet"/>
                          <a:cs typeface="Sniglet"/>
                          <a:sym typeface="Sniglet"/>
                        </a:rPr>
                        <a:t>Complejidad temporal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r>
                        <a:rPr lang="en-US" sz="1800">
                          <a:solidFill>
                            <a:srgbClr val="FFFFFF"/>
                          </a:solidFill>
                          <a:latin typeface="Sniglet"/>
                          <a:ea typeface="Sniglet"/>
                          <a:cs typeface="Sniglet"/>
                          <a:sym typeface="Sniglet"/>
                        </a:rPr>
                        <a:t>Descripción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r>
              <a:tr h="1447147">
                <a:tc>
                  <a:txBody>
                    <a:bodyPr anchor="t" rtlCol="false"/>
                    <a:lstStyle/>
                    <a:p>
                      <a:pPr algn="ctr">
                        <a:lnSpc>
                          <a:spcPts val="2520"/>
                        </a:lnSpc>
                        <a:defRPr/>
                      </a:pPr>
                      <a:r>
                        <a:rPr lang="en-US" sz="1800">
                          <a:solidFill>
                            <a:srgbClr val="000000"/>
                          </a:solidFill>
                          <a:latin typeface="Sniglet"/>
                          <a:ea typeface="Sniglet"/>
                          <a:cs typeface="Sniglet"/>
                          <a:sym typeface="Sniglet"/>
                        </a:rPr>
                        <a:t>Mejor caso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niglet"/>
                          <a:ea typeface="Sniglet"/>
                          <a:cs typeface="Sniglet"/>
                          <a:sym typeface="Sniglet"/>
                        </a:rPr>
                        <a:t>Siempre compara todos los elementos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47147">
                <a:tc>
                  <a:txBody>
                    <a:bodyPr anchor="t" rtlCol="false"/>
                    <a:lstStyle/>
                    <a:p>
                      <a:pPr algn="ctr">
                        <a:lnSpc>
                          <a:spcPts val="2520"/>
                        </a:lnSpc>
                        <a:defRPr/>
                      </a:pPr>
                      <a:r>
                        <a:rPr lang="en-US" sz="1800">
                          <a:solidFill>
                            <a:srgbClr val="000000"/>
                          </a:solidFill>
                          <a:latin typeface="Sniglet"/>
                          <a:ea typeface="Sniglet"/>
                          <a:cs typeface="Sniglet"/>
                          <a:sym typeface="Sniglet"/>
                        </a:rPr>
                        <a:t>Caso promedio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niglet"/>
                          <a:ea typeface="Sniglet"/>
                          <a:cs typeface="Sniglet"/>
                          <a:sym typeface="Sniglet"/>
                        </a:rPr>
                        <a:t>Las comparaciones y los intercambios son proporcionales a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47147">
                <a:tc>
                  <a:txBody>
                    <a:bodyPr anchor="t" rtlCol="false"/>
                    <a:lstStyle/>
                    <a:p>
                      <a:pPr algn="ctr">
                        <a:lnSpc>
                          <a:spcPts val="2520"/>
                        </a:lnSpc>
                        <a:defRPr/>
                      </a:pPr>
                      <a:r>
                        <a:rPr lang="en-US" sz="1800">
                          <a:solidFill>
                            <a:srgbClr val="000000"/>
                          </a:solidFill>
                          <a:latin typeface="Sniglet"/>
                          <a:ea typeface="Sniglet"/>
                          <a:cs typeface="Sniglet"/>
                          <a:sym typeface="Sniglet"/>
                        </a:rPr>
                        <a:t>Peor caso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niglet"/>
                          <a:ea typeface="Sniglet"/>
                          <a:cs typeface="Sniglet"/>
                          <a:sym typeface="Sniglet"/>
                        </a:rPr>
                        <a:t>No mejora, aunque la lista esté ordenada inversamente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pic>
        <p:nvPicPr>
          <p:cNvPr name="Picture 9" id="9"/>
          <p:cNvPicPr>
            <a:picLocks noChangeAspect="true"/>
          </p:cNvPicPr>
          <p:nvPr/>
        </p:nvPicPr>
        <p:blipFill>
          <a:blip r:embed="rId7"/>
          <a:stretch>
            <a:fillRect/>
          </a:stretch>
        </p:blipFill>
        <p:spPr>
          <a:xfrm rot="0">
            <a:off x="4844206" y="4012708"/>
            <a:ext cx="1560575" cy="901343"/>
          </a:xfrm>
          <a:prstGeom prst="rect">
            <a:avLst/>
          </a:prstGeom>
        </p:spPr>
      </p:pic>
      <p:pic>
        <p:nvPicPr>
          <p:cNvPr name="Picture 10" id="10"/>
          <p:cNvPicPr>
            <a:picLocks noChangeAspect="true"/>
          </p:cNvPicPr>
          <p:nvPr/>
        </p:nvPicPr>
        <p:blipFill>
          <a:blip r:embed="rId8"/>
          <a:stretch>
            <a:fillRect/>
          </a:stretch>
        </p:blipFill>
        <p:spPr>
          <a:xfrm rot="0">
            <a:off x="9622886" y="6053826"/>
            <a:ext cx="331108" cy="293390"/>
          </a:xfrm>
          <a:prstGeom prst="rect">
            <a:avLst/>
          </a:prstGeom>
        </p:spPr>
      </p:pic>
      <p:pic>
        <p:nvPicPr>
          <p:cNvPr name="Picture 11" id="11"/>
          <p:cNvPicPr>
            <a:picLocks noChangeAspect="true"/>
          </p:cNvPicPr>
          <p:nvPr/>
        </p:nvPicPr>
        <p:blipFill>
          <a:blip r:embed="rId9"/>
          <a:stretch>
            <a:fillRect/>
          </a:stretch>
        </p:blipFill>
        <p:spPr>
          <a:xfrm rot="0">
            <a:off x="4844206" y="5429225"/>
            <a:ext cx="1560575" cy="901343"/>
          </a:xfrm>
          <a:prstGeom prst="rect">
            <a:avLst/>
          </a:prstGeom>
        </p:spPr>
      </p:pic>
      <p:pic>
        <p:nvPicPr>
          <p:cNvPr name="Picture 12" id="12"/>
          <p:cNvPicPr>
            <a:picLocks noChangeAspect="true"/>
          </p:cNvPicPr>
          <p:nvPr/>
        </p:nvPicPr>
        <p:blipFill>
          <a:blip r:embed="rId10"/>
          <a:stretch>
            <a:fillRect/>
          </a:stretch>
        </p:blipFill>
        <p:spPr>
          <a:xfrm rot="0">
            <a:off x="4844206" y="6845743"/>
            <a:ext cx="1560575" cy="901343"/>
          </a:xfrm>
          <a:prstGeom prst="rect">
            <a:avLst/>
          </a:prstGeom>
        </p:spPr>
      </p:pic>
      <p:sp>
        <p:nvSpPr>
          <p:cNvPr name="TextBox 13" id="13"/>
          <p:cNvSpPr txBox="true"/>
          <p:nvPr/>
        </p:nvSpPr>
        <p:spPr>
          <a:xfrm rot="0">
            <a:off x="1028700" y="981075"/>
            <a:ext cx="11794767" cy="782802"/>
          </a:xfrm>
          <a:prstGeom prst="rect">
            <a:avLst/>
          </a:prstGeom>
        </p:spPr>
        <p:txBody>
          <a:bodyPr anchor="t" rtlCol="false" tIns="0" lIns="0" bIns="0" rIns="0">
            <a:spAutoFit/>
          </a:bodyPr>
          <a:lstStyle/>
          <a:p>
            <a:pPr algn="l" marL="0" indent="0" lvl="0">
              <a:lnSpc>
                <a:spcPts val="6214"/>
              </a:lnSpc>
            </a:pPr>
            <a:r>
              <a:rPr lang="en-US" sz="4855" spc="-602">
                <a:solidFill>
                  <a:srgbClr val="05061C"/>
                </a:solidFill>
                <a:latin typeface="Mokoto"/>
                <a:ea typeface="Mokoto"/>
                <a:cs typeface="Mokoto"/>
                <a:sym typeface="Mokoto"/>
              </a:rPr>
              <a:t>EFICIENCIA DEL ALGORITMO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437662" y="-2620507"/>
            <a:ext cx="1231961" cy="7699753"/>
          </a:xfrm>
          <a:custGeom>
            <a:avLst/>
            <a:gdLst/>
            <a:ahLst/>
            <a:cxnLst/>
            <a:rect r="r" b="b" t="t" l="l"/>
            <a:pathLst>
              <a:path h="7699753" w="1231961">
                <a:moveTo>
                  <a:pt x="0" y="0"/>
                </a:moveTo>
                <a:lnTo>
                  <a:pt x="1231960" y="0"/>
                </a:lnTo>
                <a:lnTo>
                  <a:pt x="1231960" y="7699753"/>
                </a:lnTo>
                <a:lnTo>
                  <a:pt x="0" y="7699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395585" y="-869480"/>
            <a:ext cx="910707" cy="6340366"/>
          </a:xfrm>
          <a:custGeom>
            <a:avLst/>
            <a:gdLst/>
            <a:ahLst/>
            <a:cxnLst/>
            <a:rect r="r" b="b" t="t" l="l"/>
            <a:pathLst>
              <a:path h="6340366" w="910707">
                <a:moveTo>
                  <a:pt x="0" y="0"/>
                </a:moveTo>
                <a:lnTo>
                  <a:pt x="910707" y="0"/>
                </a:lnTo>
                <a:lnTo>
                  <a:pt x="910707" y="6340366"/>
                </a:lnTo>
                <a:lnTo>
                  <a:pt x="0" y="6340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14350" y="-779148"/>
            <a:ext cx="8365288" cy="11845296"/>
            <a:chOff x="0" y="0"/>
            <a:chExt cx="2203204" cy="3119749"/>
          </a:xfrm>
        </p:grpSpPr>
        <p:sp>
          <p:nvSpPr>
            <p:cNvPr name="Freeform 5" id="5"/>
            <p:cNvSpPr/>
            <p:nvPr/>
          </p:nvSpPr>
          <p:spPr>
            <a:xfrm flipH="false" flipV="false" rot="0">
              <a:off x="0" y="0"/>
              <a:ext cx="2203204" cy="3119749"/>
            </a:xfrm>
            <a:custGeom>
              <a:avLst/>
              <a:gdLst/>
              <a:ahLst/>
              <a:cxnLst/>
              <a:rect r="r" b="b" t="t" l="l"/>
              <a:pathLst>
                <a:path h="3119749" w="2203204">
                  <a:moveTo>
                    <a:pt x="0" y="0"/>
                  </a:moveTo>
                  <a:lnTo>
                    <a:pt x="2203204" y="0"/>
                  </a:lnTo>
                  <a:lnTo>
                    <a:pt x="2203204" y="3119749"/>
                  </a:lnTo>
                  <a:lnTo>
                    <a:pt x="0" y="3119749"/>
                  </a:lnTo>
                  <a:close/>
                </a:path>
              </a:pathLst>
            </a:custGeom>
            <a:solidFill>
              <a:srgbClr val="4E767D"/>
            </a:solidFill>
          </p:spPr>
        </p:sp>
        <p:sp>
          <p:nvSpPr>
            <p:cNvPr name="TextBox 6" id="6"/>
            <p:cNvSpPr txBox="true"/>
            <p:nvPr/>
          </p:nvSpPr>
          <p:spPr>
            <a:xfrm>
              <a:off x="0" y="-47625"/>
              <a:ext cx="2203204" cy="3167374"/>
            </a:xfrm>
            <a:prstGeom prst="rect">
              <a:avLst/>
            </a:prstGeom>
          </p:spPr>
          <p:txBody>
            <a:bodyPr anchor="ctr" rtlCol="false" tIns="50800" lIns="50800" bIns="50800" rIns="50800"/>
            <a:lstStyle/>
            <a:p>
              <a:pPr algn="ctr">
                <a:lnSpc>
                  <a:spcPts val="3174"/>
                </a:lnSpc>
              </a:pPr>
            </a:p>
          </p:txBody>
        </p:sp>
      </p:grpSp>
      <p:grpSp>
        <p:nvGrpSpPr>
          <p:cNvPr name="Group 7" id="7"/>
          <p:cNvGrpSpPr/>
          <p:nvPr/>
        </p:nvGrpSpPr>
        <p:grpSpPr>
          <a:xfrm rot="0">
            <a:off x="1028700" y="1028700"/>
            <a:ext cx="5777931" cy="8229600"/>
            <a:chOff x="0" y="0"/>
            <a:chExt cx="895153" cy="1274980"/>
          </a:xfrm>
        </p:grpSpPr>
        <p:sp>
          <p:nvSpPr>
            <p:cNvPr name="Freeform 8" id="8"/>
            <p:cNvSpPr/>
            <p:nvPr/>
          </p:nvSpPr>
          <p:spPr>
            <a:xfrm flipH="false" flipV="false" rot="0">
              <a:off x="0" y="0"/>
              <a:ext cx="895153" cy="1274980"/>
            </a:xfrm>
            <a:custGeom>
              <a:avLst/>
              <a:gdLst/>
              <a:ahLst/>
              <a:cxnLst/>
              <a:rect r="r" b="b" t="t" l="l"/>
              <a:pathLst>
                <a:path h="1274980" w="895153">
                  <a:moveTo>
                    <a:pt x="0" y="0"/>
                  </a:moveTo>
                  <a:lnTo>
                    <a:pt x="895153" y="0"/>
                  </a:lnTo>
                  <a:lnTo>
                    <a:pt x="895153" y="1274980"/>
                  </a:lnTo>
                  <a:lnTo>
                    <a:pt x="0" y="1274980"/>
                  </a:lnTo>
                  <a:close/>
                </a:path>
              </a:pathLst>
            </a:custGeom>
            <a:blipFill>
              <a:blip r:embed="rId6"/>
              <a:stretch>
                <a:fillRect l="-21215" t="0" r="-21215" b="0"/>
              </a:stretch>
            </a:blipFill>
            <a:ln w="28575" cap="sq">
              <a:solidFill>
                <a:srgbClr val="26383F"/>
              </a:solidFill>
              <a:prstDash val="solid"/>
              <a:miter/>
            </a:ln>
          </p:spPr>
        </p:sp>
      </p:grpSp>
      <p:sp>
        <p:nvSpPr>
          <p:cNvPr name="Freeform 9" id="9"/>
          <p:cNvSpPr/>
          <p:nvPr/>
        </p:nvSpPr>
        <p:spPr>
          <a:xfrm flipH="false" flipV="false" rot="0">
            <a:off x="14459362" y="-3215154"/>
            <a:ext cx="4980565" cy="6430307"/>
          </a:xfrm>
          <a:custGeom>
            <a:avLst/>
            <a:gdLst/>
            <a:ahLst/>
            <a:cxnLst/>
            <a:rect r="r" b="b" t="t" l="l"/>
            <a:pathLst>
              <a:path h="6430307" w="4980565">
                <a:moveTo>
                  <a:pt x="0" y="0"/>
                </a:moveTo>
                <a:lnTo>
                  <a:pt x="4980565" y="0"/>
                </a:lnTo>
                <a:lnTo>
                  <a:pt x="4980565" y="6430308"/>
                </a:lnTo>
                <a:lnTo>
                  <a:pt x="0" y="64303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8686865" y="5138222"/>
            <a:ext cx="9024511" cy="2947530"/>
          </a:xfrm>
          <a:prstGeom prst="rect">
            <a:avLst/>
          </a:prstGeom>
        </p:spPr>
        <p:txBody>
          <a:bodyPr anchor="t" rtlCol="false" tIns="0" lIns="0" bIns="0" rIns="0">
            <a:spAutoFit/>
          </a:bodyPr>
          <a:lstStyle/>
          <a:p>
            <a:pPr algn="l">
              <a:lnSpc>
                <a:spcPts val="3955"/>
              </a:lnSpc>
            </a:pPr>
            <a:r>
              <a:rPr lang="en-US" sz="2637">
                <a:solidFill>
                  <a:srgbClr val="05061C"/>
                </a:solidFill>
                <a:latin typeface="Sniglet"/>
                <a:ea typeface="Sniglet"/>
                <a:cs typeface="Sniglet"/>
                <a:sym typeface="Sniglet"/>
              </a:rPr>
              <a:t>Selecti</a:t>
            </a:r>
            <a:r>
              <a:rPr lang="en-US" sz="2637">
                <a:solidFill>
                  <a:srgbClr val="05061C"/>
                </a:solidFill>
                <a:latin typeface="Sniglet"/>
                <a:ea typeface="Sniglet"/>
                <a:cs typeface="Sniglet"/>
                <a:sym typeface="Sniglet"/>
              </a:rPr>
              <a:t>on sort no usa estructuras auxiliares como arreglos o listas adicionales. Solo necesita unas pocas variables temporales, por eso su complejidad espacial es         , lo que significa constante, sin importar el tamaño de la lista. </a:t>
            </a:r>
          </a:p>
          <a:p>
            <a:pPr algn="l">
              <a:lnSpc>
                <a:spcPts val="3955"/>
              </a:lnSpc>
            </a:pPr>
          </a:p>
          <a:p>
            <a:pPr algn="l">
              <a:lnSpc>
                <a:spcPts val="3955"/>
              </a:lnSpc>
            </a:pPr>
          </a:p>
        </p:txBody>
      </p:sp>
      <p:pic>
        <p:nvPicPr>
          <p:cNvPr name="Picture 11" id="11"/>
          <p:cNvPicPr>
            <a:picLocks noChangeAspect="true"/>
          </p:cNvPicPr>
          <p:nvPr/>
        </p:nvPicPr>
        <p:blipFill>
          <a:blip r:embed="rId9"/>
          <a:stretch>
            <a:fillRect/>
          </a:stretch>
        </p:blipFill>
        <p:spPr>
          <a:xfrm rot="0">
            <a:off x="9182952" y="6718485"/>
            <a:ext cx="698915" cy="401850"/>
          </a:xfrm>
          <a:prstGeom prst="rect">
            <a:avLst/>
          </a:prstGeom>
        </p:spPr>
      </p:pic>
      <p:sp>
        <p:nvSpPr>
          <p:cNvPr name="TextBox 12" id="12"/>
          <p:cNvSpPr txBox="true"/>
          <p:nvPr/>
        </p:nvSpPr>
        <p:spPr>
          <a:xfrm rot="0">
            <a:off x="8686865" y="4179447"/>
            <a:ext cx="9737508" cy="635521"/>
          </a:xfrm>
          <a:prstGeom prst="rect">
            <a:avLst/>
          </a:prstGeom>
        </p:spPr>
        <p:txBody>
          <a:bodyPr anchor="t" rtlCol="false" tIns="0" lIns="0" bIns="0" rIns="0">
            <a:spAutoFit/>
          </a:bodyPr>
          <a:lstStyle/>
          <a:p>
            <a:pPr algn="l" marL="0" indent="0" lvl="0">
              <a:lnSpc>
                <a:spcPts val="5130"/>
              </a:lnSpc>
            </a:pPr>
            <a:r>
              <a:rPr lang="en-US" sz="4008" spc="-497">
                <a:solidFill>
                  <a:srgbClr val="05061C"/>
                </a:solidFill>
                <a:latin typeface="Mokoto"/>
                <a:ea typeface="Mokoto"/>
                <a:cs typeface="Mokoto"/>
                <a:sym typeface="Mokoto"/>
              </a:rPr>
              <a:t>COMPLEJIDAD ESPECIAL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F6F5"/>
        </a:solidFill>
      </p:bgPr>
    </p:bg>
    <p:spTree>
      <p:nvGrpSpPr>
        <p:cNvPr id="1" name=""/>
        <p:cNvGrpSpPr/>
        <p:nvPr/>
      </p:nvGrpSpPr>
      <p:grpSpPr>
        <a:xfrm>
          <a:off x="0" y="0"/>
          <a:ext cx="0" cy="0"/>
          <a:chOff x="0" y="0"/>
          <a:chExt cx="0" cy="0"/>
        </a:xfrm>
      </p:grpSpPr>
      <p:sp>
        <p:nvSpPr>
          <p:cNvPr name="Freeform 2" id="2"/>
          <p:cNvSpPr/>
          <p:nvPr/>
        </p:nvSpPr>
        <p:spPr>
          <a:xfrm flipH="false" flipV="false" rot="0">
            <a:off x="13767877" y="782475"/>
            <a:ext cx="3701036" cy="3701036"/>
          </a:xfrm>
          <a:custGeom>
            <a:avLst/>
            <a:gdLst/>
            <a:ahLst/>
            <a:cxnLst/>
            <a:rect r="r" b="b" t="t" l="l"/>
            <a:pathLst>
              <a:path h="3701036" w="3701036">
                <a:moveTo>
                  <a:pt x="0" y="0"/>
                </a:moveTo>
                <a:lnTo>
                  <a:pt x="3701036" y="0"/>
                </a:lnTo>
                <a:lnTo>
                  <a:pt x="3701036" y="3701036"/>
                </a:lnTo>
                <a:lnTo>
                  <a:pt x="0" y="3701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028700" y="1028700"/>
          <a:ext cx="12242841" cy="8229600"/>
        </p:xfrm>
        <a:graphic>
          <a:graphicData uri="http://schemas.openxmlformats.org/drawingml/2006/table">
            <a:tbl>
              <a:tblPr/>
              <a:tblGrid>
                <a:gridCol w="1748977"/>
                <a:gridCol w="1748977"/>
                <a:gridCol w="1748977"/>
                <a:gridCol w="1748977"/>
                <a:gridCol w="1748977"/>
                <a:gridCol w="1748977"/>
                <a:gridCol w="1748977"/>
              </a:tblGrid>
              <a:tr h="1584889">
                <a:tc>
                  <a:txBody>
                    <a:bodyPr anchor="t" rtlCol="false"/>
                    <a:lstStyle/>
                    <a:p>
                      <a:pPr algn="ctr">
                        <a:lnSpc>
                          <a:spcPts val="2520"/>
                        </a:lnSpc>
                        <a:defRPr/>
                      </a:pPr>
                      <a:r>
                        <a:rPr lang="en-US" sz="1800">
                          <a:solidFill>
                            <a:srgbClr val="FFFFFF"/>
                          </a:solidFill>
                          <a:latin typeface="Sniglet"/>
                          <a:ea typeface="Sniglet"/>
                          <a:cs typeface="Sniglet"/>
                          <a:sym typeface="Sniglet"/>
                        </a:rPr>
                        <a:t>Caso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r>
                        <a:rPr lang="en-US" sz="1800">
                          <a:solidFill>
                            <a:srgbClr val="FFFFFF"/>
                          </a:solidFill>
                          <a:latin typeface="Sniglet"/>
                          <a:ea typeface="Sniglet"/>
                          <a:cs typeface="Sniglet"/>
                          <a:sym typeface="Sniglet"/>
                        </a:rPr>
                        <a:t>Mejor caso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r>
                        <a:rPr lang="en-US" sz="1800">
                          <a:solidFill>
                            <a:srgbClr val="FFFFFF"/>
                          </a:solidFill>
                          <a:latin typeface="Sniglet"/>
                          <a:ea typeface="Sniglet"/>
                          <a:cs typeface="Sniglet"/>
                          <a:sym typeface="Sniglet"/>
                        </a:rPr>
                        <a:t>Caso promedio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r>
                        <a:rPr lang="en-US" sz="1800">
                          <a:solidFill>
                            <a:srgbClr val="FFFFFF"/>
                          </a:solidFill>
                          <a:latin typeface="Sniglet"/>
                          <a:ea typeface="Sniglet"/>
                          <a:cs typeface="Sniglet"/>
                          <a:sym typeface="Sniglet"/>
                        </a:rPr>
                        <a:t>Peor caso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r>
                        <a:rPr lang="en-US" sz="1800">
                          <a:solidFill>
                            <a:srgbClr val="FFFFFF"/>
                          </a:solidFill>
                          <a:latin typeface="Sniglet"/>
                          <a:ea typeface="Sniglet"/>
                          <a:cs typeface="Sniglet"/>
                          <a:sym typeface="Sniglet"/>
                        </a:rPr>
                        <a:t>Estable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r>
                        <a:rPr lang="en-US" sz="1800">
                          <a:solidFill>
                            <a:srgbClr val="FFFFFF"/>
                          </a:solidFill>
                          <a:latin typeface="Sniglet"/>
                          <a:ea typeface="Sniglet"/>
                          <a:cs typeface="Sniglet"/>
                          <a:sym typeface="Sniglet"/>
                        </a:rPr>
                        <a:t>In-place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r>
                        <a:rPr lang="en-US" sz="1800">
                          <a:solidFill>
                            <a:srgbClr val="FFFFFF"/>
                          </a:solidFill>
                          <a:latin typeface="Sniglet"/>
                          <a:ea typeface="Sniglet"/>
                          <a:cs typeface="Sniglet"/>
                          <a:sym typeface="Sniglet"/>
                        </a:rPr>
                        <a:t>Espacio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r>
              <a:tr h="1328942">
                <a:tc>
                  <a:txBody>
                    <a:bodyPr anchor="t" rtlCol="false"/>
                    <a:lstStyle/>
                    <a:p>
                      <a:pPr algn="ctr">
                        <a:lnSpc>
                          <a:spcPts val="2520"/>
                        </a:lnSpc>
                        <a:defRPr/>
                      </a:pPr>
                      <a:r>
                        <a:rPr lang="en-US" sz="1800">
                          <a:solidFill>
                            <a:srgbClr val="FFFFFF"/>
                          </a:solidFill>
                          <a:latin typeface="Sniglet"/>
                          <a:ea typeface="Sniglet"/>
                          <a:cs typeface="Sniglet"/>
                          <a:sym typeface="Sniglet"/>
                        </a:rPr>
                        <a:t>Selection Sort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28942">
                <a:tc>
                  <a:txBody>
                    <a:bodyPr anchor="t" rtlCol="false"/>
                    <a:lstStyle/>
                    <a:p>
                      <a:pPr algn="ctr">
                        <a:lnSpc>
                          <a:spcPts val="2520"/>
                        </a:lnSpc>
                        <a:defRPr/>
                      </a:pPr>
                      <a:r>
                        <a:rPr lang="en-US" sz="1800">
                          <a:solidFill>
                            <a:srgbClr val="FFFFFF"/>
                          </a:solidFill>
                          <a:latin typeface="Sniglet"/>
                          <a:ea typeface="Sniglet"/>
                          <a:cs typeface="Sniglet"/>
                          <a:sym typeface="Sniglet"/>
                        </a:rPr>
                        <a:t>Bubble Sort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28942">
                <a:tc>
                  <a:txBody>
                    <a:bodyPr anchor="t" rtlCol="false"/>
                    <a:lstStyle/>
                    <a:p>
                      <a:pPr algn="ctr">
                        <a:lnSpc>
                          <a:spcPts val="2520"/>
                        </a:lnSpc>
                        <a:defRPr/>
                      </a:pPr>
                      <a:r>
                        <a:rPr lang="en-US" sz="1800">
                          <a:solidFill>
                            <a:srgbClr val="FFFFFF"/>
                          </a:solidFill>
                          <a:latin typeface="Sniglet"/>
                          <a:ea typeface="Sniglet"/>
                          <a:cs typeface="Sniglet"/>
                          <a:sym typeface="Sniglet"/>
                        </a:rPr>
                        <a:t>Insertion Sort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28942">
                <a:tc>
                  <a:txBody>
                    <a:bodyPr anchor="t" rtlCol="false"/>
                    <a:lstStyle/>
                    <a:p>
                      <a:pPr algn="ctr">
                        <a:lnSpc>
                          <a:spcPts val="2520"/>
                        </a:lnSpc>
                        <a:defRPr/>
                      </a:pPr>
                      <a:r>
                        <a:rPr lang="en-US" sz="1800">
                          <a:solidFill>
                            <a:srgbClr val="FFFFFF"/>
                          </a:solidFill>
                          <a:latin typeface="Sniglet"/>
                          <a:ea typeface="Sniglet"/>
                          <a:cs typeface="Sniglet"/>
                          <a:sym typeface="Sniglet"/>
                        </a:rPr>
                        <a:t>Quick Sort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28942">
                <a:tc>
                  <a:txBody>
                    <a:bodyPr anchor="t" rtlCol="false"/>
                    <a:lstStyle/>
                    <a:p>
                      <a:pPr algn="ctr">
                        <a:lnSpc>
                          <a:spcPts val="2520"/>
                        </a:lnSpc>
                        <a:defRPr/>
                      </a:pPr>
                      <a:r>
                        <a:rPr lang="en-US" sz="1800">
                          <a:solidFill>
                            <a:srgbClr val="FFFFFF"/>
                          </a:solidFill>
                          <a:latin typeface="Sniglet"/>
                          <a:ea typeface="Sniglet"/>
                          <a:cs typeface="Sniglet"/>
                          <a:sym typeface="Sniglet"/>
                        </a:rPr>
                        <a:t>Heap Sort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64939C"/>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pic>
        <p:nvPicPr>
          <p:cNvPr name="Picture 4" id="4"/>
          <p:cNvPicPr>
            <a:picLocks noChangeAspect="true"/>
          </p:cNvPicPr>
          <p:nvPr/>
        </p:nvPicPr>
        <p:blipFill>
          <a:blip r:embed="rId4"/>
          <a:stretch>
            <a:fillRect/>
          </a:stretch>
        </p:blipFill>
        <p:spPr>
          <a:xfrm rot="0">
            <a:off x="2909929" y="2777328"/>
            <a:ext cx="1560575" cy="901343"/>
          </a:xfrm>
          <a:prstGeom prst="rect">
            <a:avLst/>
          </a:prstGeom>
        </p:spPr>
      </p:pic>
      <p:pic>
        <p:nvPicPr>
          <p:cNvPr name="Picture 5" id="5"/>
          <p:cNvPicPr>
            <a:picLocks noChangeAspect="true"/>
          </p:cNvPicPr>
          <p:nvPr/>
        </p:nvPicPr>
        <p:blipFill>
          <a:blip r:embed="rId5"/>
          <a:stretch>
            <a:fillRect/>
          </a:stretch>
        </p:blipFill>
        <p:spPr>
          <a:xfrm rot="0">
            <a:off x="4653503" y="2777328"/>
            <a:ext cx="1560575" cy="901343"/>
          </a:xfrm>
          <a:prstGeom prst="rect">
            <a:avLst/>
          </a:prstGeom>
        </p:spPr>
      </p:pic>
      <p:pic>
        <p:nvPicPr>
          <p:cNvPr name="Picture 6" id="6"/>
          <p:cNvPicPr>
            <a:picLocks noChangeAspect="true"/>
          </p:cNvPicPr>
          <p:nvPr/>
        </p:nvPicPr>
        <p:blipFill>
          <a:blip r:embed="rId6"/>
          <a:stretch>
            <a:fillRect/>
          </a:stretch>
        </p:blipFill>
        <p:spPr>
          <a:xfrm rot="0">
            <a:off x="6401656" y="2777328"/>
            <a:ext cx="1560575" cy="901343"/>
          </a:xfrm>
          <a:prstGeom prst="rect">
            <a:avLst/>
          </a:prstGeom>
        </p:spPr>
      </p:pic>
      <p:pic>
        <p:nvPicPr>
          <p:cNvPr name="Picture 7" id="7"/>
          <p:cNvPicPr>
            <a:picLocks noChangeAspect="true"/>
          </p:cNvPicPr>
          <p:nvPr/>
        </p:nvPicPr>
        <p:blipFill>
          <a:blip r:embed="rId7"/>
          <a:stretch>
            <a:fillRect/>
          </a:stretch>
        </p:blipFill>
        <p:spPr>
          <a:xfrm rot="0">
            <a:off x="4653503" y="4129805"/>
            <a:ext cx="1560575" cy="901343"/>
          </a:xfrm>
          <a:prstGeom prst="rect">
            <a:avLst/>
          </a:prstGeom>
        </p:spPr>
      </p:pic>
      <p:pic>
        <p:nvPicPr>
          <p:cNvPr name="Picture 8" id="8"/>
          <p:cNvPicPr>
            <a:picLocks noChangeAspect="true"/>
          </p:cNvPicPr>
          <p:nvPr/>
        </p:nvPicPr>
        <p:blipFill>
          <a:blip r:embed="rId8"/>
          <a:stretch>
            <a:fillRect/>
          </a:stretch>
        </p:blipFill>
        <p:spPr>
          <a:xfrm rot="0">
            <a:off x="4653503" y="5482282"/>
            <a:ext cx="1560575" cy="901343"/>
          </a:xfrm>
          <a:prstGeom prst="rect">
            <a:avLst/>
          </a:prstGeom>
        </p:spPr>
      </p:pic>
      <p:pic>
        <p:nvPicPr>
          <p:cNvPr name="Picture 9" id="9"/>
          <p:cNvPicPr>
            <a:picLocks noChangeAspect="true"/>
          </p:cNvPicPr>
          <p:nvPr/>
        </p:nvPicPr>
        <p:blipFill>
          <a:blip r:embed="rId9"/>
          <a:stretch>
            <a:fillRect/>
          </a:stretch>
        </p:blipFill>
        <p:spPr>
          <a:xfrm rot="0">
            <a:off x="6369833" y="5482282"/>
            <a:ext cx="1560575" cy="901343"/>
          </a:xfrm>
          <a:prstGeom prst="rect">
            <a:avLst/>
          </a:prstGeom>
        </p:spPr>
      </p:pic>
      <p:pic>
        <p:nvPicPr>
          <p:cNvPr name="Picture 10" id="10"/>
          <p:cNvPicPr>
            <a:picLocks noChangeAspect="true"/>
          </p:cNvPicPr>
          <p:nvPr/>
        </p:nvPicPr>
        <p:blipFill>
          <a:blip r:embed="rId10"/>
          <a:stretch>
            <a:fillRect/>
          </a:stretch>
        </p:blipFill>
        <p:spPr>
          <a:xfrm rot="0">
            <a:off x="6369833" y="4129805"/>
            <a:ext cx="1560575" cy="901343"/>
          </a:xfrm>
          <a:prstGeom prst="rect">
            <a:avLst/>
          </a:prstGeom>
        </p:spPr>
      </p:pic>
      <p:pic>
        <p:nvPicPr>
          <p:cNvPr name="Picture 11" id="11"/>
          <p:cNvPicPr>
            <a:picLocks noChangeAspect="true"/>
          </p:cNvPicPr>
          <p:nvPr/>
        </p:nvPicPr>
        <p:blipFill>
          <a:blip r:embed="rId11"/>
          <a:stretch>
            <a:fillRect/>
          </a:stretch>
        </p:blipFill>
        <p:spPr>
          <a:xfrm rot="0">
            <a:off x="6401656" y="6837905"/>
            <a:ext cx="1560575" cy="901343"/>
          </a:xfrm>
          <a:prstGeom prst="rect">
            <a:avLst/>
          </a:prstGeom>
        </p:spPr>
      </p:pic>
      <p:pic>
        <p:nvPicPr>
          <p:cNvPr name="Picture 12" id="12"/>
          <p:cNvPicPr>
            <a:picLocks noChangeAspect="true"/>
          </p:cNvPicPr>
          <p:nvPr/>
        </p:nvPicPr>
        <p:blipFill>
          <a:blip r:embed="rId12"/>
          <a:stretch>
            <a:fillRect/>
          </a:stretch>
        </p:blipFill>
        <p:spPr>
          <a:xfrm rot="0">
            <a:off x="11657894" y="2824645"/>
            <a:ext cx="1472608" cy="846696"/>
          </a:xfrm>
          <a:prstGeom prst="rect">
            <a:avLst/>
          </a:prstGeom>
        </p:spPr>
      </p:pic>
      <p:pic>
        <p:nvPicPr>
          <p:cNvPr name="Picture 13" id="13"/>
          <p:cNvPicPr>
            <a:picLocks noChangeAspect="true"/>
          </p:cNvPicPr>
          <p:nvPr/>
        </p:nvPicPr>
        <p:blipFill>
          <a:blip r:embed="rId13"/>
          <a:stretch>
            <a:fillRect/>
          </a:stretch>
        </p:blipFill>
        <p:spPr>
          <a:xfrm rot="0">
            <a:off x="11657894" y="4157129"/>
            <a:ext cx="1472608" cy="846696"/>
          </a:xfrm>
          <a:prstGeom prst="rect">
            <a:avLst/>
          </a:prstGeom>
        </p:spPr>
      </p:pic>
      <p:pic>
        <p:nvPicPr>
          <p:cNvPr name="Picture 14" id="14"/>
          <p:cNvPicPr>
            <a:picLocks noChangeAspect="true"/>
          </p:cNvPicPr>
          <p:nvPr/>
        </p:nvPicPr>
        <p:blipFill>
          <a:blip r:embed="rId14"/>
          <a:stretch>
            <a:fillRect/>
          </a:stretch>
        </p:blipFill>
        <p:spPr>
          <a:xfrm rot="0">
            <a:off x="11657894" y="5489613"/>
            <a:ext cx="1472608" cy="846696"/>
          </a:xfrm>
          <a:prstGeom prst="rect">
            <a:avLst/>
          </a:prstGeom>
        </p:spPr>
      </p:pic>
      <p:pic>
        <p:nvPicPr>
          <p:cNvPr name="Picture 15" id="15"/>
          <p:cNvPicPr>
            <a:picLocks noChangeAspect="true"/>
          </p:cNvPicPr>
          <p:nvPr/>
        </p:nvPicPr>
        <p:blipFill>
          <a:blip r:embed="rId15"/>
          <a:stretch>
            <a:fillRect/>
          </a:stretch>
        </p:blipFill>
        <p:spPr>
          <a:xfrm rot="0">
            <a:off x="11657894" y="8154581"/>
            <a:ext cx="1472608" cy="846696"/>
          </a:xfrm>
          <a:prstGeom prst="rect">
            <a:avLst/>
          </a:prstGeom>
        </p:spPr>
      </p:pic>
      <p:sp>
        <p:nvSpPr>
          <p:cNvPr name="Freeform 16" id="16"/>
          <p:cNvSpPr/>
          <p:nvPr/>
        </p:nvSpPr>
        <p:spPr>
          <a:xfrm flipH="false" flipV="false" rot="0">
            <a:off x="10213993" y="2950280"/>
            <a:ext cx="804618" cy="598343"/>
          </a:xfrm>
          <a:custGeom>
            <a:avLst/>
            <a:gdLst/>
            <a:ahLst/>
            <a:cxnLst/>
            <a:rect r="r" b="b" t="t" l="l"/>
            <a:pathLst>
              <a:path h="598343" w="804618">
                <a:moveTo>
                  <a:pt x="0" y="0"/>
                </a:moveTo>
                <a:lnTo>
                  <a:pt x="804618" y="0"/>
                </a:lnTo>
                <a:lnTo>
                  <a:pt x="804618" y="598343"/>
                </a:lnTo>
                <a:lnTo>
                  <a:pt x="0" y="5983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10213993" y="4302757"/>
            <a:ext cx="804618" cy="598343"/>
          </a:xfrm>
          <a:custGeom>
            <a:avLst/>
            <a:gdLst/>
            <a:ahLst/>
            <a:cxnLst/>
            <a:rect r="r" b="b" t="t" l="l"/>
            <a:pathLst>
              <a:path h="598343" w="804618">
                <a:moveTo>
                  <a:pt x="0" y="0"/>
                </a:moveTo>
                <a:lnTo>
                  <a:pt x="804618" y="0"/>
                </a:lnTo>
                <a:lnTo>
                  <a:pt x="804618" y="598343"/>
                </a:lnTo>
                <a:lnTo>
                  <a:pt x="0" y="5983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0213993" y="5655234"/>
            <a:ext cx="804618" cy="598343"/>
          </a:xfrm>
          <a:custGeom>
            <a:avLst/>
            <a:gdLst/>
            <a:ahLst/>
            <a:cxnLst/>
            <a:rect r="r" b="b" t="t" l="l"/>
            <a:pathLst>
              <a:path h="598343" w="804618">
                <a:moveTo>
                  <a:pt x="0" y="0"/>
                </a:moveTo>
                <a:lnTo>
                  <a:pt x="804618" y="0"/>
                </a:lnTo>
                <a:lnTo>
                  <a:pt x="804618" y="598344"/>
                </a:lnTo>
                <a:lnTo>
                  <a:pt x="0" y="59834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0">
            <a:off x="10213993" y="7007712"/>
            <a:ext cx="804618" cy="598343"/>
          </a:xfrm>
          <a:custGeom>
            <a:avLst/>
            <a:gdLst/>
            <a:ahLst/>
            <a:cxnLst/>
            <a:rect r="r" b="b" t="t" l="l"/>
            <a:pathLst>
              <a:path h="598343" w="804618">
                <a:moveTo>
                  <a:pt x="0" y="0"/>
                </a:moveTo>
                <a:lnTo>
                  <a:pt x="804618" y="0"/>
                </a:lnTo>
                <a:lnTo>
                  <a:pt x="804618" y="598343"/>
                </a:lnTo>
                <a:lnTo>
                  <a:pt x="0" y="5983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10213993" y="8360189"/>
            <a:ext cx="804618" cy="598343"/>
          </a:xfrm>
          <a:custGeom>
            <a:avLst/>
            <a:gdLst/>
            <a:ahLst/>
            <a:cxnLst/>
            <a:rect r="r" b="b" t="t" l="l"/>
            <a:pathLst>
              <a:path h="598343" w="804618">
                <a:moveTo>
                  <a:pt x="0" y="0"/>
                </a:moveTo>
                <a:lnTo>
                  <a:pt x="804618" y="0"/>
                </a:lnTo>
                <a:lnTo>
                  <a:pt x="804618" y="598343"/>
                </a:lnTo>
                <a:lnTo>
                  <a:pt x="0" y="5983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1" id="21"/>
          <p:cNvSpPr/>
          <p:nvPr/>
        </p:nvSpPr>
        <p:spPr>
          <a:xfrm flipH="false" flipV="false" rot="0">
            <a:off x="8735280" y="2950280"/>
            <a:ext cx="543793" cy="772833"/>
          </a:xfrm>
          <a:custGeom>
            <a:avLst/>
            <a:gdLst/>
            <a:ahLst/>
            <a:cxnLst/>
            <a:rect r="r" b="b" t="t" l="l"/>
            <a:pathLst>
              <a:path h="772833" w="543793">
                <a:moveTo>
                  <a:pt x="0" y="0"/>
                </a:moveTo>
                <a:lnTo>
                  <a:pt x="543793" y="0"/>
                </a:lnTo>
                <a:lnTo>
                  <a:pt x="543793" y="772832"/>
                </a:lnTo>
                <a:lnTo>
                  <a:pt x="0" y="77283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2" id="22"/>
          <p:cNvSpPr/>
          <p:nvPr/>
        </p:nvSpPr>
        <p:spPr>
          <a:xfrm flipH="false" flipV="false" rot="0">
            <a:off x="8735280" y="6888716"/>
            <a:ext cx="543793" cy="772833"/>
          </a:xfrm>
          <a:custGeom>
            <a:avLst/>
            <a:gdLst/>
            <a:ahLst/>
            <a:cxnLst/>
            <a:rect r="r" b="b" t="t" l="l"/>
            <a:pathLst>
              <a:path h="772833" w="543793">
                <a:moveTo>
                  <a:pt x="0" y="0"/>
                </a:moveTo>
                <a:lnTo>
                  <a:pt x="543793" y="0"/>
                </a:lnTo>
                <a:lnTo>
                  <a:pt x="543793" y="772833"/>
                </a:lnTo>
                <a:lnTo>
                  <a:pt x="0" y="77283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false" flipV="false" rot="0">
            <a:off x="8735280" y="8185700"/>
            <a:ext cx="543793" cy="772833"/>
          </a:xfrm>
          <a:custGeom>
            <a:avLst/>
            <a:gdLst/>
            <a:ahLst/>
            <a:cxnLst/>
            <a:rect r="r" b="b" t="t" l="l"/>
            <a:pathLst>
              <a:path h="772833" w="543793">
                <a:moveTo>
                  <a:pt x="0" y="0"/>
                </a:moveTo>
                <a:lnTo>
                  <a:pt x="543793" y="0"/>
                </a:lnTo>
                <a:lnTo>
                  <a:pt x="543793" y="772832"/>
                </a:lnTo>
                <a:lnTo>
                  <a:pt x="0" y="77283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pic>
        <p:nvPicPr>
          <p:cNvPr name="Picture 24" id="24"/>
          <p:cNvPicPr>
            <a:picLocks noChangeAspect="true"/>
          </p:cNvPicPr>
          <p:nvPr/>
        </p:nvPicPr>
        <p:blipFill>
          <a:blip r:embed="rId20"/>
          <a:stretch>
            <a:fillRect/>
          </a:stretch>
        </p:blipFill>
        <p:spPr>
          <a:xfrm rot="0">
            <a:off x="2910554" y="4125156"/>
            <a:ext cx="1553071" cy="953545"/>
          </a:xfrm>
          <a:prstGeom prst="rect">
            <a:avLst/>
          </a:prstGeom>
        </p:spPr>
      </p:pic>
      <p:pic>
        <p:nvPicPr>
          <p:cNvPr name="Picture 25" id="25"/>
          <p:cNvPicPr>
            <a:picLocks noChangeAspect="true"/>
          </p:cNvPicPr>
          <p:nvPr/>
        </p:nvPicPr>
        <p:blipFill>
          <a:blip r:embed="rId21"/>
          <a:stretch>
            <a:fillRect/>
          </a:stretch>
        </p:blipFill>
        <p:spPr>
          <a:xfrm rot="0">
            <a:off x="2910554" y="5429455"/>
            <a:ext cx="1553071" cy="953545"/>
          </a:xfrm>
          <a:prstGeom prst="rect">
            <a:avLst/>
          </a:prstGeom>
        </p:spPr>
      </p:pic>
      <p:pic>
        <p:nvPicPr>
          <p:cNvPr name="Picture 26" id="26"/>
          <p:cNvPicPr>
            <a:picLocks noChangeAspect="true"/>
          </p:cNvPicPr>
          <p:nvPr/>
        </p:nvPicPr>
        <p:blipFill>
          <a:blip r:embed="rId22"/>
          <a:stretch>
            <a:fillRect/>
          </a:stretch>
        </p:blipFill>
        <p:spPr>
          <a:xfrm rot="0">
            <a:off x="2796032" y="6962306"/>
            <a:ext cx="1782114" cy="625653"/>
          </a:xfrm>
          <a:prstGeom prst="rect">
            <a:avLst/>
          </a:prstGeom>
        </p:spPr>
      </p:pic>
      <p:pic>
        <p:nvPicPr>
          <p:cNvPr name="Picture 27" id="27"/>
          <p:cNvPicPr>
            <a:picLocks noChangeAspect="true"/>
          </p:cNvPicPr>
          <p:nvPr/>
        </p:nvPicPr>
        <p:blipFill>
          <a:blip r:embed="rId23"/>
          <a:stretch>
            <a:fillRect/>
          </a:stretch>
        </p:blipFill>
        <p:spPr>
          <a:xfrm rot="0">
            <a:off x="2799158" y="8265102"/>
            <a:ext cx="1782114" cy="625653"/>
          </a:xfrm>
          <a:prstGeom prst="rect">
            <a:avLst/>
          </a:prstGeom>
        </p:spPr>
      </p:pic>
      <p:pic>
        <p:nvPicPr>
          <p:cNvPr name="Picture 28" id="28"/>
          <p:cNvPicPr>
            <a:picLocks noChangeAspect="true"/>
          </p:cNvPicPr>
          <p:nvPr/>
        </p:nvPicPr>
        <p:blipFill>
          <a:blip r:embed="rId24"/>
          <a:stretch>
            <a:fillRect/>
          </a:stretch>
        </p:blipFill>
        <p:spPr>
          <a:xfrm rot="0">
            <a:off x="4635042" y="6994058"/>
            <a:ext cx="1782114" cy="625653"/>
          </a:xfrm>
          <a:prstGeom prst="rect">
            <a:avLst/>
          </a:prstGeom>
        </p:spPr>
      </p:pic>
      <p:pic>
        <p:nvPicPr>
          <p:cNvPr name="Picture 29" id="29"/>
          <p:cNvPicPr>
            <a:picLocks noChangeAspect="true"/>
          </p:cNvPicPr>
          <p:nvPr/>
        </p:nvPicPr>
        <p:blipFill>
          <a:blip r:embed="rId25"/>
          <a:stretch>
            <a:fillRect/>
          </a:stretch>
        </p:blipFill>
        <p:spPr>
          <a:xfrm rot="0">
            <a:off x="4542732" y="8265102"/>
            <a:ext cx="1782114" cy="625653"/>
          </a:xfrm>
          <a:prstGeom prst="rect">
            <a:avLst/>
          </a:prstGeom>
        </p:spPr>
      </p:pic>
      <p:pic>
        <p:nvPicPr>
          <p:cNvPr name="Picture 30" id="30"/>
          <p:cNvPicPr>
            <a:picLocks noChangeAspect="true"/>
          </p:cNvPicPr>
          <p:nvPr/>
        </p:nvPicPr>
        <p:blipFill>
          <a:blip r:embed="rId26"/>
          <a:stretch>
            <a:fillRect/>
          </a:stretch>
        </p:blipFill>
        <p:spPr>
          <a:xfrm rot="0">
            <a:off x="6290887" y="8265102"/>
            <a:ext cx="1782114" cy="625653"/>
          </a:xfrm>
          <a:prstGeom prst="rect">
            <a:avLst/>
          </a:prstGeom>
        </p:spPr>
      </p:pic>
      <p:pic>
        <p:nvPicPr>
          <p:cNvPr name="Picture 31" id="31"/>
          <p:cNvPicPr>
            <a:picLocks noChangeAspect="true"/>
          </p:cNvPicPr>
          <p:nvPr/>
        </p:nvPicPr>
        <p:blipFill>
          <a:blip r:embed="rId27"/>
          <a:stretch>
            <a:fillRect/>
          </a:stretch>
        </p:blipFill>
        <p:spPr>
          <a:xfrm rot="0">
            <a:off x="11503140" y="6932618"/>
            <a:ext cx="1782114" cy="625653"/>
          </a:xfrm>
          <a:prstGeom prst="rect">
            <a:avLst/>
          </a:prstGeom>
        </p:spPr>
      </p:pic>
      <p:sp>
        <p:nvSpPr>
          <p:cNvPr name="Freeform 32" id="32"/>
          <p:cNvSpPr/>
          <p:nvPr/>
        </p:nvSpPr>
        <p:spPr>
          <a:xfrm flipH="false" flipV="false" rot="0">
            <a:off x="8604867" y="4302757"/>
            <a:ext cx="804618" cy="598343"/>
          </a:xfrm>
          <a:custGeom>
            <a:avLst/>
            <a:gdLst/>
            <a:ahLst/>
            <a:cxnLst/>
            <a:rect r="r" b="b" t="t" l="l"/>
            <a:pathLst>
              <a:path h="598343" w="804618">
                <a:moveTo>
                  <a:pt x="0" y="0"/>
                </a:moveTo>
                <a:lnTo>
                  <a:pt x="804619" y="0"/>
                </a:lnTo>
                <a:lnTo>
                  <a:pt x="804619" y="598343"/>
                </a:lnTo>
                <a:lnTo>
                  <a:pt x="0" y="5983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3" id="33"/>
          <p:cNvSpPr/>
          <p:nvPr/>
        </p:nvSpPr>
        <p:spPr>
          <a:xfrm flipH="false" flipV="false" rot="0">
            <a:off x="8604867" y="5595737"/>
            <a:ext cx="804618" cy="598343"/>
          </a:xfrm>
          <a:custGeom>
            <a:avLst/>
            <a:gdLst/>
            <a:ahLst/>
            <a:cxnLst/>
            <a:rect r="r" b="b" t="t" l="l"/>
            <a:pathLst>
              <a:path h="598343" w="804618">
                <a:moveTo>
                  <a:pt x="0" y="0"/>
                </a:moveTo>
                <a:lnTo>
                  <a:pt x="804619" y="0"/>
                </a:lnTo>
                <a:lnTo>
                  <a:pt x="804619" y="598343"/>
                </a:lnTo>
                <a:lnTo>
                  <a:pt x="0" y="5983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DAG1-pO5qRY</dc:identifier>
  <dcterms:modified xsi:type="dcterms:W3CDTF">2011-08-01T06:04:30Z</dcterms:modified>
  <cp:revision>1</cp:revision>
  <dc:title>Selection Sort</dc:title>
</cp:coreProperties>
</file>